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31" Type="http://schemas.openxmlformats.org/officeDocument/2006/relationships/slide" Target="slides/slide25.xml"/><Relationship Id="rId75" Type="http://schemas.openxmlformats.org/officeDocument/2006/relationships/slide" Target="slides/slide69.xml"/><Relationship Id="rId30" Type="http://schemas.openxmlformats.org/officeDocument/2006/relationships/slide" Target="slides/slide24.xml"/><Relationship Id="rId74" Type="http://schemas.openxmlformats.org/officeDocument/2006/relationships/slide" Target="slides/slide68.xml"/><Relationship Id="rId33" Type="http://schemas.openxmlformats.org/officeDocument/2006/relationships/slide" Target="slides/slide27.xml"/><Relationship Id="rId77" Type="http://schemas.openxmlformats.org/officeDocument/2006/relationships/slide" Target="slides/slide71.xml"/><Relationship Id="rId32" Type="http://schemas.openxmlformats.org/officeDocument/2006/relationships/slide" Target="slides/slide26.xml"/><Relationship Id="rId76" Type="http://schemas.openxmlformats.org/officeDocument/2006/relationships/slide" Target="slides/slide70.xml"/><Relationship Id="rId35" Type="http://schemas.openxmlformats.org/officeDocument/2006/relationships/slide" Target="slides/slide29.xml"/><Relationship Id="rId79" Type="http://schemas.openxmlformats.org/officeDocument/2006/relationships/slide" Target="slides/slide73.xml"/><Relationship Id="rId34" Type="http://schemas.openxmlformats.org/officeDocument/2006/relationships/slide" Target="slides/slide28.xml"/><Relationship Id="rId78" Type="http://schemas.openxmlformats.org/officeDocument/2006/relationships/slide" Target="slides/slide72.xml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20" Type="http://schemas.openxmlformats.org/officeDocument/2006/relationships/slide" Target="slides/slide14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22" Type="http://schemas.openxmlformats.org/officeDocument/2006/relationships/slide" Target="slides/slide16.xml"/><Relationship Id="rId66" Type="http://schemas.openxmlformats.org/officeDocument/2006/relationships/slide" Target="slides/slide60.xml"/><Relationship Id="rId21" Type="http://schemas.openxmlformats.org/officeDocument/2006/relationships/slide" Target="slides/slide15.xml"/><Relationship Id="rId65" Type="http://schemas.openxmlformats.org/officeDocument/2006/relationships/slide" Target="slides/slide59.xml"/><Relationship Id="rId24" Type="http://schemas.openxmlformats.org/officeDocument/2006/relationships/slide" Target="slides/slide18.xml"/><Relationship Id="rId68" Type="http://schemas.openxmlformats.org/officeDocument/2006/relationships/slide" Target="slides/slide62.xml"/><Relationship Id="rId23" Type="http://schemas.openxmlformats.org/officeDocument/2006/relationships/slide" Target="slides/slide17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slide" Target="slides/slide63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5f389d3196_1_177:notes"/>
          <p:cNvSpPr/>
          <p:nvPr>
            <p:ph idx="2" type="sldImg"/>
          </p:nvPr>
        </p:nvSpPr>
        <p:spPr>
          <a:xfrm>
            <a:off x="92520" y="684962"/>
            <a:ext cx="6669900" cy="342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45" name="Google Shape;145;g5f389d3196_1_177:notes"/>
          <p:cNvSpPr txBox="1"/>
          <p:nvPr>
            <p:ph idx="1" type="body"/>
          </p:nvPr>
        </p:nvSpPr>
        <p:spPr>
          <a:xfrm>
            <a:off x="916642" y="4343442"/>
            <a:ext cx="5023200" cy="411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7125" lIns="90625" spcFirstLastPara="1" rIns="90625" wrap="square" tIns="471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950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950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6" name="Google Shape;146;g5f389d3196_1_177:notes"/>
          <p:cNvSpPr txBox="1"/>
          <p:nvPr>
            <p:ph idx="12" type="sldNum"/>
          </p:nvPr>
        </p:nvSpPr>
        <p:spPr>
          <a:xfrm>
            <a:off x="3885728" y="8686884"/>
            <a:ext cx="2969100" cy="454200"/>
          </a:xfrm>
          <a:prstGeom prst="rect">
            <a:avLst/>
          </a:prstGeom>
          <a:noFill/>
          <a:ln>
            <a:noFill/>
          </a:ln>
        </p:spPr>
        <p:txBody>
          <a:bodyPr anchorCtr="0" anchor="b" bIns="47125" lIns="90625" spcFirstLastPara="1" rIns="90625" wrap="square" tIns="471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Noto Symbol"/>
              <a:buNone/>
            </a:pPr>
            <a:fld id="{00000000-1234-1234-1234-123412341234}" type="slidenum"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7b6fd59052_0_238:notes"/>
          <p:cNvSpPr txBox="1"/>
          <p:nvPr>
            <p:ph idx="1" type="body"/>
          </p:nvPr>
        </p:nvSpPr>
        <p:spPr>
          <a:xfrm>
            <a:off x="685785" y="4343383"/>
            <a:ext cx="5486400" cy="4114800"/>
          </a:xfrm>
          <a:prstGeom prst="rect">
            <a:avLst/>
          </a:prstGeom>
        </p:spPr>
        <p:txBody>
          <a:bodyPr anchorCtr="0" anchor="t" bIns="171200" lIns="171200" spcFirstLastPara="1" rIns="171200" wrap="square" tIns="1712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g7b6fd59052_0_238:notes"/>
          <p:cNvSpPr/>
          <p:nvPr>
            <p:ph idx="2" type="sldImg"/>
          </p:nvPr>
        </p:nvSpPr>
        <p:spPr>
          <a:xfrm>
            <a:off x="378387" y="685783"/>
            <a:ext cx="610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7b5cb0611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7b5cb0611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7b6fd59052_0_3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7b6fd59052_0_3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7b5cb06119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7b5cb06119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5f389d3196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5f389d3196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5f389d3196_1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5f389d3196_1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7b5cb06119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7b5cb06119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7b5cb06119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7b5cb06119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7b5cb06119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7b5cb06119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7b5cb06119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7b5cb06119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7b6fd59052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52" name="Google Shape;152;g7b6fd59052_0_7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7b5cb06119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7b5cb06119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7b5cb06119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7b5cb06119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5f389d3196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5f389d3196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7b5cb06119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7b5cb06119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7b6fd59052_0_3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7b6fd59052_0_3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7b5cb06119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7b5cb06119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7b5cb06119_0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7b5cb06119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7b5cb06119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7b5cb06119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7b6fd59052_0_3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7b6fd59052_0_3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7abc2d707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7abc2d707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7b6fd59052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58" name="Google Shape;158;g7b6fd59052_0_9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7b5cb06119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7b5cb06119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7b5cb06119_0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7b5cb06119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7b5cb06119_0_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7b5cb06119_0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5f471d1a1e_2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5f471d1a1e_2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7b5cb06119_0_3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7b5cb06119_0_3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7b5cb06119_0_2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7b5cb06119_0_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7b5cb06119_0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7b5cb06119_0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7b5cb06119_0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7b5cb06119_0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7b5cb06119_0_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7b5cb06119_0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7b5cb06119_0_2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7b5cb06119_0_2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7b6fd59052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71" name="Google Shape;171;g7b6fd59052_0_10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7b5cb06119_0_2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Google Shape;562;g7b5cb06119_0_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7b6fd59052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Google Shape;576;g7b6fd59052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5f389d3196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1" name="Google Shape;621;g5f389d3196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5f389d3196_1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5" name="Google Shape;635;g5f389d3196_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5f389d3196_1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5f389d3196_1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7b5cb06119_0_2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" name="Google Shape;650;g7b5cb06119_0_2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7b6fd59052_0_3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7" name="Google Shape;657;g7b6fd59052_0_3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5f389d3196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5" name="Google Shape;665;g5f389d3196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g7b6fd59052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4" name="Google Shape;674;g7b6fd59052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g7b6fd59052_0_3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1" name="Google Shape;681;g7b6fd59052_0_3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7b6fd59052_0_202:notes"/>
          <p:cNvSpPr txBox="1"/>
          <p:nvPr>
            <p:ph idx="1" type="body"/>
          </p:nvPr>
        </p:nvSpPr>
        <p:spPr>
          <a:xfrm>
            <a:off x="685785" y="4343383"/>
            <a:ext cx="5486400" cy="4114800"/>
          </a:xfrm>
          <a:prstGeom prst="rect">
            <a:avLst/>
          </a:prstGeom>
        </p:spPr>
        <p:txBody>
          <a:bodyPr anchorCtr="0" anchor="t" bIns="171200" lIns="171200" spcFirstLastPara="1" rIns="171200" wrap="square" tIns="1712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g7b6fd59052_0_202:notes"/>
          <p:cNvSpPr/>
          <p:nvPr>
            <p:ph idx="2" type="sldImg"/>
          </p:nvPr>
        </p:nvSpPr>
        <p:spPr>
          <a:xfrm>
            <a:off x="378387" y="685783"/>
            <a:ext cx="610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g7b73f65b0f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7" name="Google Shape;687;g7b73f65b0f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g7b73f65b0f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4" name="Google Shape;694;g7b73f65b0f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g7b5cb06119_0_3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1" name="Google Shape;701;g7b5cb06119_0_3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g7b5cb06119_0_3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9" name="Google Shape;709;g7b5cb06119_0_3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g5f389d3196_1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8" name="Google Shape;718;g5f389d3196_1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g7abc2d7072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3" name="Google Shape;733;g7abc2d7072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g7b5cb06119_0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1" name="Google Shape;741;g7b5cb06119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g7abc2d7072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1" name="Google Shape;761;g7abc2d7072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g5f389d3196_1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7" name="Google Shape;767;g5f389d3196_1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g7abc2d7072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6" name="Google Shape;786;g7abc2d7072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7b6fd59052_0_214:notes"/>
          <p:cNvSpPr txBox="1"/>
          <p:nvPr>
            <p:ph idx="1" type="body"/>
          </p:nvPr>
        </p:nvSpPr>
        <p:spPr>
          <a:xfrm>
            <a:off x="685785" y="4343383"/>
            <a:ext cx="5486400" cy="4114800"/>
          </a:xfrm>
          <a:prstGeom prst="rect">
            <a:avLst/>
          </a:prstGeom>
        </p:spPr>
        <p:txBody>
          <a:bodyPr anchorCtr="0" anchor="t" bIns="171200" lIns="171200" spcFirstLastPara="1" rIns="171200" wrap="square" tIns="1712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g7b6fd59052_0_214:notes"/>
          <p:cNvSpPr/>
          <p:nvPr>
            <p:ph idx="2" type="sldImg"/>
          </p:nvPr>
        </p:nvSpPr>
        <p:spPr>
          <a:xfrm>
            <a:off x="378387" y="685783"/>
            <a:ext cx="610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g5f389d3196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2" name="Google Shape;792;g5f389d3196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g7b6fd59052_0_4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8" name="Google Shape;798;g7b6fd59052_0_4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g5f389d3196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6" name="Google Shape;806;g5f389d3196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g5f389d3196_1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4" name="Google Shape;814;g5f389d3196_1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g5f389d3196_1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1" name="Google Shape;821;g5f389d3196_1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g5f389d3196_1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9" name="Google Shape;829;g5f389d3196_1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4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g7b6fd59052_0_3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6" name="Google Shape;836;g7b6fd59052_0_3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0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g7b6fd59052_0_3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2" name="Google Shape;842;g7b6fd59052_0_3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g7b6fd59052_0_3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9" name="Google Shape;849;g7b6fd59052_0_3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4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g7b6fd59052_0_3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6" name="Google Shape;856;g7b6fd59052_0_3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7b6fd59052_0_220:notes"/>
          <p:cNvSpPr txBox="1"/>
          <p:nvPr>
            <p:ph idx="1" type="body"/>
          </p:nvPr>
        </p:nvSpPr>
        <p:spPr>
          <a:xfrm>
            <a:off x="685785" y="4343383"/>
            <a:ext cx="5486400" cy="4114800"/>
          </a:xfrm>
          <a:prstGeom prst="rect">
            <a:avLst/>
          </a:prstGeom>
        </p:spPr>
        <p:txBody>
          <a:bodyPr anchorCtr="0" anchor="t" bIns="171200" lIns="171200" spcFirstLastPara="1" rIns="171200" wrap="square" tIns="1712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g7b6fd59052_0_220:notes"/>
          <p:cNvSpPr/>
          <p:nvPr>
            <p:ph idx="2" type="sldImg"/>
          </p:nvPr>
        </p:nvSpPr>
        <p:spPr>
          <a:xfrm>
            <a:off x="378387" y="685783"/>
            <a:ext cx="610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0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g5f389d3196_1_2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2" name="Google Shape;862;g5f389d3196_1_2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8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g5f389d3196_1_2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0" name="Google Shape;890;g5f389d3196_1_2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0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g5f389d3196_1_3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2" name="Google Shape;902;g5f389d3196_1_3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6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g5f389d3196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8" name="Google Shape;908;g5f389d3196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7b6fd59052_0_225:notes"/>
          <p:cNvSpPr txBox="1"/>
          <p:nvPr>
            <p:ph idx="1" type="body"/>
          </p:nvPr>
        </p:nvSpPr>
        <p:spPr>
          <a:xfrm>
            <a:off x="685785" y="4343383"/>
            <a:ext cx="5486400" cy="4114800"/>
          </a:xfrm>
          <a:prstGeom prst="rect">
            <a:avLst/>
          </a:prstGeom>
        </p:spPr>
        <p:txBody>
          <a:bodyPr anchorCtr="0" anchor="t" bIns="171200" lIns="171200" spcFirstLastPara="1" rIns="171200" wrap="square" tIns="1712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g7b6fd59052_0_225:notes"/>
          <p:cNvSpPr/>
          <p:nvPr>
            <p:ph idx="2" type="sldImg"/>
          </p:nvPr>
        </p:nvSpPr>
        <p:spPr>
          <a:xfrm>
            <a:off x="378387" y="685783"/>
            <a:ext cx="610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7b6fd59052_0_232:notes"/>
          <p:cNvSpPr txBox="1"/>
          <p:nvPr>
            <p:ph idx="1" type="body"/>
          </p:nvPr>
        </p:nvSpPr>
        <p:spPr>
          <a:xfrm>
            <a:off x="685785" y="4343383"/>
            <a:ext cx="5486400" cy="4114800"/>
          </a:xfrm>
          <a:prstGeom prst="rect">
            <a:avLst/>
          </a:prstGeom>
        </p:spPr>
        <p:txBody>
          <a:bodyPr anchorCtr="0" anchor="t" bIns="171200" lIns="171200" spcFirstLastPara="1" rIns="171200" wrap="square" tIns="1712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g7b6fd59052_0_232:notes"/>
          <p:cNvSpPr/>
          <p:nvPr>
            <p:ph idx="2" type="sldImg"/>
          </p:nvPr>
        </p:nvSpPr>
        <p:spPr>
          <a:xfrm>
            <a:off x="378387" y="685783"/>
            <a:ext cx="610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g"/><Relationship Id="rId3" Type="http://schemas.openxmlformats.org/officeDocument/2006/relationships/image" Target="../media/image4.jpg"/><Relationship Id="rId4" Type="http://schemas.openxmlformats.org/officeDocument/2006/relationships/image" Target="../media/image3.png"/><Relationship Id="rId5" Type="http://schemas.openxmlformats.org/officeDocument/2006/relationships/image" Target="../media/image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g"/><Relationship Id="rId3" Type="http://schemas.openxmlformats.org/officeDocument/2006/relationships/image" Target="../media/image5.jpg"/><Relationship Id="rId4" Type="http://schemas.openxmlformats.org/officeDocument/2006/relationships/image" Target="../media/image3.png"/><Relationship Id="rId5" Type="http://schemas.openxmlformats.org/officeDocument/2006/relationships/image" Target="../media/image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jp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3300"/>
              <a:buFont typeface="Calibri"/>
              <a:buNone/>
              <a:defRPr>
                <a:solidFill>
                  <a:srgbClr val="1F386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23F4F"/>
              </a:buClr>
              <a:buSzPts val="2100"/>
              <a:buFont typeface="Noto Sans Symbols"/>
              <a:buChar char="❑"/>
              <a:defRPr>
                <a:solidFill>
                  <a:srgbClr val="323F4F"/>
                </a:solidFill>
              </a:defRPr>
            </a:lvl1pPr>
            <a:lvl2pPr indent="-3175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 1">
  <p:cSld name="Title and Conten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title"/>
          </p:nvPr>
        </p:nvSpPr>
        <p:spPr>
          <a:xfrm>
            <a:off x="3192742" y="1913852"/>
            <a:ext cx="2758500" cy="5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b="0" i="0" sz="45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8" name="Google Shape;58;p14"/>
          <p:cNvSpPr txBox="1"/>
          <p:nvPr>
            <p:ph idx="1" type="body"/>
          </p:nvPr>
        </p:nvSpPr>
        <p:spPr>
          <a:xfrm>
            <a:off x="688848" y="2299217"/>
            <a:ext cx="8298900" cy="176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spcBef>
                <a:spcPts val="1600"/>
              </a:spcBef>
              <a:spcAft>
                <a:spcPts val="0"/>
              </a:spcAft>
              <a:buSzPts val="2500"/>
              <a:buNone/>
              <a:defRPr sz="2500"/>
            </a:lvl2pPr>
            <a:lvl3pPr indent="-228600" lvl="2" marL="1371600" rtl="0" algn="l">
              <a:spcBef>
                <a:spcPts val="1600"/>
              </a:spcBef>
              <a:spcAft>
                <a:spcPts val="0"/>
              </a:spcAft>
              <a:buSzPts val="2500"/>
              <a:buNone/>
              <a:defRPr sz="2500"/>
            </a:lvl3pPr>
            <a:lvl4pPr indent="-228600" lvl="3" marL="1828800" rtl="0" algn="l">
              <a:spcBef>
                <a:spcPts val="1600"/>
              </a:spcBef>
              <a:spcAft>
                <a:spcPts val="0"/>
              </a:spcAft>
              <a:buSzPts val="2500"/>
              <a:buNone/>
              <a:defRPr sz="2500"/>
            </a:lvl4pPr>
            <a:lvl5pPr indent="-228600" lvl="4" marL="2286000" rtl="0" algn="l">
              <a:spcBef>
                <a:spcPts val="1600"/>
              </a:spcBef>
              <a:spcAft>
                <a:spcPts val="0"/>
              </a:spcAft>
              <a:buSzPts val="2500"/>
              <a:buNone/>
              <a:defRPr sz="2500"/>
            </a:lvl5pPr>
            <a:lvl6pPr indent="-228600" lvl="5" marL="2743200" rtl="0" algn="l">
              <a:spcBef>
                <a:spcPts val="1600"/>
              </a:spcBef>
              <a:spcAft>
                <a:spcPts val="0"/>
              </a:spcAft>
              <a:buSzPts val="2500"/>
              <a:buNone/>
              <a:defRPr sz="2500"/>
            </a:lvl6pPr>
            <a:lvl7pPr indent="-228600" lvl="6" marL="3200400" rtl="0" algn="l">
              <a:spcBef>
                <a:spcPts val="1600"/>
              </a:spcBef>
              <a:spcAft>
                <a:spcPts val="0"/>
              </a:spcAft>
              <a:buSzPts val="2500"/>
              <a:buNone/>
              <a:defRPr sz="2500"/>
            </a:lvl7pPr>
            <a:lvl8pPr indent="-228600" lvl="7" marL="3657600" rtl="0" algn="l">
              <a:spcBef>
                <a:spcPts val="1600"/>
              </a:spcBef>
              <a:spcAft>
                <a:spcPts val="0"/>
              </a:spcAft>
              <a:buSzPts val="2500"/>
              <a:buNone/>
              <a:defRPr sz="2500"/>
            </a:lvl8pPr>
            <a:lvl9pPr indent="-228600" lvl="8" marL="4114800" rtl="0" algn="l">
              <a:spcBef>
                <a:spcPts val="1600"/>
              </a:spcBef>
              <a:spcAft>
                <a:spcPts val="160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9" name="Google Shape;59;p14"/>
          <p:cNvSpPr txBox="1"/>
          <p:nvPr>
            <p:ph idx="11" type="ftr"/>
          </p:nvPr>
        </p:nvSpPr>
        <p:spPr>
          <a:xfrm>
            <a:off x="3108960" y="4783454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rgbClr val="888888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60" name="Google Shape;60;p14"/>
          <p:cNvSpPr txBox="1"/>
          <p:nvPr>
            <p:ph idx="10" type="dt"/>
          </p:nvPr>
        </p:nvSpPr>
        <p:spPr>
          <a:xfrm>
            <a:off x="457200" y="4783454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rgbClr val="888888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61" name="Google Shape;61;p14"/>
          <p:cNvSpPr txBox="1"/>
          <p:nvPr>
            <p:ph idx="12" type="sldNum"/>
          </p:nvPr>
        </p:nvSpPr>
        <p:spPr>
          <a:xfrm>
            <a:off x="8684733" y="4984895"/>
            <a:ext cx="409200" cy="13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101600" marR="0" rtl="0" algn="l">
              <a:lnSpc>
                <a:spcPct val="116000"/>
              </a:lnSpc>
              <a:spcBef>
                <a:spcPts val="0"/>
              </a:spcBef>
              <a:buNone/>
              <a:defRPr b="0" i="0" sz="900">
                <a:solidFill>
                  <a:srgbClr val="ADADE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101600" marR="0" rtl="0" algn="l">
              <a:lnSpc>
                <a:spcPct val="116000"/>
              </a:lnSpc>
              <a:spcBef>
                <a:spcPts val="0"/>
              </a:spcBef>
              <a:buNone/>
              <a:defRPr b="0" i="0" sz="900">
                <a:solidFill>
                  <a:srgbClr val="ADADE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101600" marR="0" rtl="0" algn="l">
              <a:lnSpc>
                <a:spcPct val="116000"/>
              </a:lnSpc>
              <a:spcBef>
                <a:spcPts val="0"/>
              </a:spcBef>
              <a:buNone/>
              <a:defRPr b="0" i="0" sz="900">
                <a:solidFill>
                  <a:srgbClr val="ADADE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01600" marR="0" rtl="0" algn="l">
              <a:lnSpc>
                <a:spcPct val="116000"/>
              </a:lnSpc>
              <a:spcBef>
                <a:spcPts val="0"/>
              </a:spcBef>
              <a:buNone/>
              <a:defRPr b="0" i="0" sz="900">
                <a:solidFill>
                  <a:srgbClr val="ADADE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01600" marR="0" rtl="0" algn="l">
              <a:lnSpc>
                <a:spcPct val="116000"/>
              </a:lnSpc>
              <a:spcBef>
                <a:spcPts val="0"/>
              </a:spcBef>
              <a:buNone/>
              <a:defRPr b="0" i="0" sz="900">
                <a:solidFill>
                  <a:srgbClr val="ADADE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01600" marR="0" rtl="0" algn="l">
              <a:lnSpc>
                <a:spcPct val="116000"/>
              </a:lnSpc>
              <a:spcBef>
                <a:spcPts val="0"/>
              </a:spcBef>
              <a:buNone/>
              <a:defRPr b="0" i="0" sz="900">
                <a:solidFill>
                  <a:srgbClr val="ADADE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101600" marR="0" rtl="0" algn="l">
              <a:lnSpc>
                <a:spcPct val="116000"/>
              </a:lnSpc>
              <a:spcBef>
                <a:spcPts val="0"/>
              </a:spcBef>
              <a:buNone/>
              <a:defRPr b="0" i="0" sz="900">
                <a:solidFill>
                  <a:srgbClr val="ADADE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01600" marR="0" rtl="0" algn="l">
              <a:lnSpc>
                <a:spcPct val="116000"/>
              </a:lnSpc>
              <a:spcBef>
                <a:spcPts val="0"/>
              </a:spcBef>
              <a:buNone/>
              <a:defRPr b="0" i="0" sz="900">
                <a:solidFill>
                  <a:srgbClr val="ADADE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01600" marR="0" rtl="0" algn="l">
              <a:lnSpc>
                <a:spcPct val="116000"/>
              </a:lnSpc>
              <a:spcBef>
                <a:spcPts val="0"/>
              </a:spcBef>
              <a:buNone/>
              <a:defRPr b="0" i="0" sz="900">
                <a:solidFill>
                  <a:srgbClr val="ADADE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/33</a:t>
            </a:r>
            <a:endParaRPr sz="2500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1">
  <p:cSld name="Blank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/>
          <p:nvPr>
            <p:ph idx="11" type="ftr"/>
          </p:nvPr>
        </p:nvSpPr>
        <p:spPr>
          <a:xfrm>
            <a:off x="3108960" y="4783454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rgbClr val="888888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64" name="Google Shape;64;p15"/>
          <p:cNvSpPr txBox="1"/>
          <p:nvPr>
            <p:ph idx="10" type="dt"/>
          </p:nvPr>
        </p:nvSpPr>
        <p:spPr>
          <a:xfrm>
            <a:off x="457200" y="4783454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rgbClr val="888888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65" name="Google Shape;65;p15"/>
          <p:cNvSpPr txBox="1"/>
          <p:nvPr>
            <p:ph idx="12" type="sldNum"/>
          </p:nvPr>
        </p:nvSpPr>
        <p:spPr>
          <a:xfrm>
            <a:off x="8684733" y="4984895"/>
            <a:ext cx="409200" cy="13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101600" marR="0" rtl="0" algn="l">
              <a:lnSpc>
                <a:spcPct val="116000"/>
              </a:lnSpc>
              <a:spcBef>
                <a:spcPts val="0"/>
              </a:spcBef>
              <a:buNone/>
              <a:defRPr b="0" i="0" sz="900" u="none" cap="none" strike="noStrike">
                <a:solidFill>
                  <a:srgbClr val="ADADE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101600" marR="0" rtl="0" algn="l">
              <a:lnSpc>
                <a:spcPct val="116000"/>
              </a:lnSpc>
              <a:spcBef>
                <a:spcPts val="0"/>
              </a:spcBef>
              <a:buNone/>
              <a:defRPr b="0" i="0" sz="900" u="none" cap="none" strike="noStrike">
                <a:solidFill>
                  <a:srgbClr val="ADADE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101600" marR="0" rtl="0" algn="l">
              <a:lnSpc>
                <a:spcPct val="116000"/>
              </a:lnSpc>
              <a:spcBef>
                <a:spcPts val="0"/>
              </a:spcBef>
              <a:buNone/>
              <a:defRPr b="0" i="0" sz="900" u="none" cap="none" strike="noStrike">
                <a:solidFill>
                  <a:srgbClr val="ADADE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01600" marR="0" rtl="0" algn="l">
              <a:lnSpc>
                <a:spcPct val="116000"/>
              </a:lnSpc>
              <a:spcBef>
                <a:spcPts val="0"/>
              </a:spcBef>
              <a:buNone/>
              <a:defRPr b="0" i="0" sz="900" u="none" cap="none" strike="noStrike">
                <a:solidFill>
                  <a:srgbClr val="ADADE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01600" marR="0" rtl="0" algn="l">
              <a:lnSpc>
                <a:spcPct val="116000"/>
              </a:lnSpc>
              <a:spcBef>
                <a:spcPts val="0"/>
              </a:spcBef>
              <a:buNone/>
              <a:defRPr b="0" i="0" sz="900" u="none" cap="none" strike="noStrike">
                <a:solidFill>
                  <a:srgbClr val="ADADE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01600" marR="0" rtl="0" algn="l">
              <a:lnSpc>
                <a:spcPct val="116000"/>
              </a:lnSpc>
              <a:spcBef>
                <a:spcPts val="0"/>
              </a:spcBef>
              <a:buNone/>
              <a:defRPr b="0" i="0" sz="900" u="none" cap="none" strike="noStrike">
                <a:solidFill>
                  <a:srgbClr val="ADADE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101600" marR="0" rtl="0" algn="l">
              <a:lnSpc>
                <a:spcPct val="116000"/>
              </a:lnSpc>
              <a:spcBef>
                <a:spcPts val="0"/>
              </a:spcBef>
              <a:buNone/>
              <a:defRPr b="0" i="0" sz="900" u="none" cap="none" strike="noStrike">
                <a:solidFill>
                  <a:srgbClr val="ADADE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01600" marR="0" rtl="0" algn="l">
              <a:lnSpc>
                <a:spcPct val="116000"/>
              </a:lnSpc>
              <a:spcBef>
                <a:spcPts val="0"/>
              </a:spcBef>
              <a:buNone/>
              <a:defRPr b="0" i="0" sz="900" u="none" cap="none" strike="noStrike">
                <a:solidFill>
                  <a:srgbClr val="ADADE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01600" marR="0" rtl="0" algn="l">
              <a:lnSpc>
                <a:spcPct val="116000"/>
              </a:lnSpc>
              <a:spcBef>
                <a:spcPts val="0"/>
              </a:spcBef>
              <a:buNone/>
              <a:defRPr b="0" i="0" sz="900" u="none" cap="none" strike="noStrike">
                <a:solidFill>
                  <a:srgbClr val="ADADE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/33</a:t>
            </a:r>
            <a:endParaRPr sz="2500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elfolie" showMasterSp="0" type="title">
  <p:cSld name="TITLE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ooter.jpg" id="82" name="Google Shape;82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4932760"/>
            <a:ext cx="9144000" cy="221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3" name="Google Shape;83;p17"/>
          <p:cNvCxnSpPr/>
          <p:nvPr/>
        </p:nvCxnSpPr>
        <p:spPr>
          <a:xfrm>
            <a:off x="8763000" y="0"/>
            <a:ext cx="0" cy="1131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4" name="Google Shape;84;p17"/>
          <p:cNvCxnSpPr/>
          <p:nvPr/>
        </p:nvCxnSpPr>
        <p:spPr>
          <a:xfrm>
            <a:off x="7092950" y="0"/>
            <a:ext cx="0" cy="1131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5" name="Google Shape;85;p17"/>
          <p:cNvCxnSpPr/>
          <p:nvPr/>
        </p:nvCxnSpPr>
        <p:spPr>
          <a:xfrm>
            <a:off x="5422900" y="0"/>
            <a:ext cx="0" cy="1131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6" name="Google Shape;86;p17"/>
          <p:cNvCxnSpPr/>
          <p:nvPr/>
        </p:nvCxnSpPr>
        <p:spPr>
          <a:xfrm>
            <a:off x="3754438" y="0"/>
            <a:ext cx="0" cy="1131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pic_titel_1.jpg" id="87" name="Google Shape;87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588" y="2469356"/>
            <a:ext cx="9144000" cy="246480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7"/>
          <p:cNvSpPr txBox="1"/>
          <p:nvPr>
            <p:ph type="ctrTitle"/>
          </p:nvPr>
        </p:nvSpPr>
        <p:spPr>
          <a:xfrm>
            <a:off x="381000" y="832247"/>
            <a:ext cx="8382000" cy="8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9" name="Google Shape;89;p17"/>
          <p:cNvSpPr txBox="1"/>
          <p:nvPr>
            <p:ph idx="1" type="subTitle"/>
          </p:nvPr>
        </p:nvSpPr>
        <p:spPr>
          <a:xfrm>
            <a:off x="381000" y="1728788"/>
            <a:ext cx="8382000" cy="5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oto Symbol"/>
              <a:buNone/>
              <a:defRPr/>
            </a:lvl1pPr>
            <a:lvl2pPr indent="-222250" lvl="1" marL="628650" marR="0" rtl="0" algn="l">
              <a:spcBef>
                <a:spcPts val="400"/>
              </a:spcBef>
              <a:spcAft>
                <a:spcPts val="0"/>
              </a:spcAft>
              <a:buClr>
                <a:srgbClr val="7FA7C8"/>
              </a:buClr>
              <a:buSzPts val="1400"/>
              <a:buFont typeface="Noto Symbol"/>
              <a:buChar char="▪"/>
              <a:defRPr/>
            </a:lvl2pPr>
            <a:lvl3pPr indent="-182562" lvl="2" marL="957262" marR="0" rtl="0" algn="l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Clr>
                <a:srgbClr val="BFD3E3"/>
              </a:buClr>
              <a:buSzPts val="1400"/>
              <a:buFont typeface="Noto Symbol"/>
              <a:buChar char="▪"/>
              <a:defRPr/>
            </a:lvl3pPr>
            <a:lvl4pPr indent="-200025" lvl="3" marL="1343025" marR="0" rtl="0" algn="l">
              <a:lnSpc>
                <a:spcPct val="128571"/>
              </a:lnSpc>
              <a:spcBef>
                <a:spcPts val="200"/>
              </a:spcBef>
              <a:spcAft>
                <a:spcPts val="0"/>
              </a:spcAft>
              <a:buClr>
                <a:srgbClr val="BFD3E3"/>
              </a:buClr>
              <a:buSzPts val="1400"/>
              <a:buFont typeface="Noto Symbol"/>
              <a:buChar char="▪"/>
              <a:defRPr/>
            </a:lvl4pPr>
            <a:lvl5pPr indent="-127000" lvl="4" marL="1524000" marR="0" rtl="0" algn="l">
              <a:spcBef>
                <a:spcPts val="200"/>
              </a:spcBef>
              <a:spcAft>
                <a:spcPts val="0"/>
              </a:spcAft>
              <a:buClr>
                <a:srgbClr val="BFD3E3"/>
              </a:buClr>
              <a:buSzPts val="1400"/>
              <a:buFont typeface="Noto Symbol"/>
              <a:buChar char="▪"/>
              <a:defRPr/>
            </a:lvl5pPr>
            <a:lvl6pPr indent="-127000" lvl="5" marL="1981200" marR="0" rtl="0" algn="l">
              <a:spcBef>
                <a:spcPts val="200"/>
              </a:spcBef>
              <a:spcAft>
                <a:spcPts val="0"/>
              </a:spcAft>
              <a:buClr>
                <a:srgbClr val="C0C0C0"/>
              </a:buClr>
              <a:buSzPts val="1400"/>
              <a:buFont typeface="Noto Symbol"/>
              <a:buChar char="▪"/>
              <a:defRPr/>
            </a:lvl6pPr>
            <a:lvl7pPr indent="-127000" lvl="6" marL="2438400" marR="0" rtl="0" algn="l">
              <a:spcBef>
                <a:spcPts val="200"/>
              </a:spcBef>
              <a:spcAft>
                <a:spcPts val="0"/>
              </a:spcAft>
              <a:buClr>
                <a:srgbClr val="C0C0C0"/>
              </a:buClr>
              <a:buSzPts val="1400"/>
              <a:buFont typeface="Noto Symbol"/>
              <a:buChar char="▪"/>
              <a:defRPr/>
            </a:lvl7pPr>
            <a:lvl8pPr indent="-127000" lvl="7" marL="2895600" marR="0" rtl="0" algn="l">
              <a:spcBef>
                <a:spcPts val="200"/>
              </a:spcBef>
              <a:spcAft>
                <a:spcPts val="0"/>
              </a:spcAft>
              <a:buClr>
                <a:srgbClr val="C0C0C0"/>
              </a:buClr>
              <a:buSzPts val="1400"/>
              <a:buFont typeface="Noto Symbol"/>
              <a:buChar char="▪"/>
              <a:defRPr/>
            </a:lvl8pPr>
            <a:lvl9pPr indent="-127000" lvl="8" marL="3352800" marR="0" rtl="0" algn="l">
              <a:spcBef>
                <a:spcPts val="200"/>
              </a:spcBef>
              <a:spcAft>
                <a:spcPts val="0"/>
              </a:spcAft>
              <a:buClr>
                <a:srgbClr val="C0C0C0"/>
              </a:buClr>
              <a:buSzPts val="1400"/>
              <a:buFont typeface="Noto Symbol"/>
              <a:buChar char="▪"/>
              <a:defRPr/>
            </a:lvl9pPr>
          </a:lstStyle>
          <a:p/>
        </p:txBody>
      </p:sp>
      <p:sp>
        <p:nvSpPr>
          <p:cNvPr id="90" name="Google Shape;90;p17"/>
          <p:cNvSpPr txBox="1"/>
          <p:nvPr>
            <p:ph idx="10" type="dt"/>
          </p:nvPr>
        </p:nvSpPr>
        <p:spPr>
          <a:xfrm>
            <a:off x="292100" y="4976813"/>
            <a:ext cx="18225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/>
            </a:lvl1pPr>
            <a:lvl2pPr indent="-8890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" name="Google Shape;91;p17"/>
          <p:cNvSpPr txBox="1"/>
          <p:nvPr>
            <p:ph idx="12" type="sldNum"/>
          </p:nvPr>
        </p:nvSpPr>
        <p:spPr>
          <a:xfrm>
            <a:off x="7204075" y="4976813"/>
            <a:ext cx="16383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2" name="Google Shape;92;p17"/>
          <p:cNvSpPr txBox="1"/>
          <p:nvPr>
            <p:ph idx="11" type="ftr"/>
          </p:nvPr>
        </p:nvSpPr>
        <p:spPr>
          <a:xfrm>
            <a:off x="2239963" y="4976813"/>
            <a:ext cx="4773600" cy="33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/>
            </a:lvl1pPr>
            <a:lvl2pPr indent="-8890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descr="eth_ologo" id="93" name="Google Shape;93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0000" y="113110"/>
            <a:ext cx="1649400" cy="31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092000" y="113400"/>
            <a:ext cx="1677000" cy="30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el und Inhalt" type="obj">
  <p:cSld name="OBJECT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/>
          <p:nvPr>
            <p:ph type="title"/>
          </p:nvPr>
        </p:nvSpPr>
        <p:spPr>
          <a:xfrm>
            <a:off x="381000" y="717947"/>
            <a:ext cx="8382000" cy="5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" name="Google Shape;97;p18"/>
          <p:cNvSpPr txBox="1"/>
          <p:nvPr>
            <p:ph idx="1" type="body"/>
          </p:nvPr>
        </p:nvSpPr>
        <p:spPr>
          <a:xfrm>
            <a:off x="381000" y="1313260"/>
            <a:ext cx="8382000" cy="35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1000"/>
              </a:spcBef>
              <a:spcAft>
                <a:spcPts val="0"/>
              </a:spcAft>
              <a:buSzPts val="1400"/>
              <a:buChar char="▪"/>
              <a:defRPr/>
            </a:lvl1pPr>
            <a:lvl2pPr indent="-317500" lvl="1" marL="9144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3pPr>
            <a:lvl4pPr indent="-317500" lvl="3" marL="1828800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rtl="0">
              <a:spcBef>
                <a:spcPts val="200"/>
              </a:spcBef>
              <a:spcAft>
                <a:spcPts val="0"/>
              </a:spcAft>
              <a:buSzPts val="1400"/>
              <a:buChar char="▪"/>
              <a:defRPr/>
            </a:lvl5pPr>
            <a:lvl6pPr indent="-317500" lvl="5" marL="2743200" rtl="0">
              <a:spcBef>
                <a:spcPts val="200"/>
              </a:spcBef>
              <a:spcAft>
                <a:spcPts val="0"/>
              </a:spcAft>
              <a:buSzPts val="1400"/>
              <a:buChar char="▪"/>
              <a:defRPr/>
            </a:lvl6pPr>
            <a:lvl7pPr indent="-317500" lvl="6" marL="3200400" rtl="0">
              <a:spcBef>
                <a:spcPts val="200"/>
              </a:spcBef>
              <a:spcAft>
                <a:spcPts val="0"/>
              </a:spcAft>
              <a:buSzPts val="1400"/>
              <a:buChar char="▪"/>
              <a:defRPr/>
            </a:lvl7pPr>
            <a:lvl8pPr indent="-317500" lvl="7" marL="3657600" rtl="0">
              <a:spcBef>
                <a:spcPts val="200"/>
              </a:spcBef>
              <a:spcAft>
                <a:spcPts val="0"/>
              </a:spcAft>
              <a:buSzPts val="1400"/>
              <a:buChar char="▪"/>
              <a:defRPr/>
            </a:lvl8pPr>
            <a:lvl9pPr indent="-317500" lvl="8" marL="4114800" rtl="0">
              <a:spcBef>
                <a:spcPts val="200"/>
              </a:spcBef>
              <a:spcAft>
                <a:spcPts val="0"/>
              </a:spcAft>
              <a:buSzPts val="1400"/>
              <a:buChar char="▪"/>
              <a:defRPr/>
            </a:lvl9pPr>
          </a:lstStyle>
          <a:p/>
        </p:txBody>
      </p:sp>
      <p:sp>
        <p:nvSpPr>
          <p:cNvPr id="98" name="Google Shape;98;p18"/>
          <p:cNvSpPr txBox="1"/>
          <p:nvPr>
            <p:ph idx="10" type="dt"/>
          </p:nvPr>
        </p:nvSpPr>
        <p:spPr>
          <a:xfrm>
            <a:off x="292100" y="4976813"/>
            <a:ext cx="18225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/>
            </a:lvl1pPr>
            <a:lvl2pPr indent="-8890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" name="Google Shape;99;p18"/>
          <p:cNvSpPr txBox="1"/>
          <p:nvPr>
            <p:ph idx="12" type="sldNum"/>
          </p:nvPr>
        </p:nvSpPr>
        <p:spPr>
          <a:xfrm>
            <a:off x="7204075" y="4976813"/>
            <a:ext cx="16383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0" name="Google Shape;100;p18"/>
          <p:cNvSpPr txBox="1"/>
          <p:nvPr>
            <p:ph idx="11" type="ftr"/>
          </p:nvPr>
        </p:nvSpPr>
        <p:spPr>
          <a:xfrm>
            <a:off x="2239963" y="4976813"/>
            <a:ext cx="4773600" cy="33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/>
            </a:lvl1pPr>
            <a:lvl2pPr indent="-8890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Titelfolie" showMasterSp="0">
  <p:cSld name="1_Titelfolie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ooter.jpg" id="102" name="Google Shape;102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4932760"/>
            <a:ext cx="9144000" cy="221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3" name="Google Shape;103;p19"/>
          <p:cNvCxnSpPr/>
          <p:nvPr/>
        </p:nvCxnSpPr>
        <p:spPr>
          <a:xfrm>
            <a:off x="8763000" y="0"/>
            <a:ext cx="0" cy="1131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4" name="Google Shape;104;p19"/>
          <p:cNvCxnSpPr/>
          <p:nvPr/>
        </p:nvCxnSpPr>
        <p:spPr>
          <a:xfrm>
            <a:off x="7092950" y="0"/>
            <a:ext cx="0" cy="1131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5" name="Google Shape;105;p19"/>
          <p:cNvCxnSpPr/>
          <p:nvPr/>
        </p:nvCxnSpPr>
        <p:spPr>
          <a:xfrm>
            <a:off x="5422900" y="0"/>
            <a:ext cx="0" cy="1131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6" name="Google Shape;106;p19"/>
          <p:cNvCxnSpPr/>
          <p:nvPr/>
        </p:nvCxnSpPr>
        <p:spPr>
          <a:xfrm>
            <a:off x="3754438" y="0"/>
            <a:ext cx="0" cy="1131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pic_titel_2.jpg" id="107" name="Google Shape;107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588" y="2469356"/>
            <a:ext cx="9144000" cy="2464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9"/>
          <p:cNvSpPr txBox="1"/>
          <p:nvPr>
            <p:ph type="ctrTitle"/>
          </p:nvPr>
        </p:nvSpPr>
        <p:spPr>
          <a:xfrm>
            <a:off x="381000" y="832247"/>
            <a:ext cx="8382000" cy="8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9" name="Google Shape;109;p19"/>
          <p:cNvSpPr txBox="1"/>
          <p:nvPr>
            <p:ph idx="1" type="subTitle"/>
          </p:nvPr>
        </p:nvSpPr>
        <p:spPr>
          <a:xfrm>
            <a:off x="381000" y="1728788"/>
            <a:ext cx="8382000" cy="5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oto Symbol"/>
              <a:buNone/>
              <a:defRPr/>
            </a:lvl1pPr>
            <a:lvl2pPr indent="-222250" lvl="1" marL="628650" marR="0" rtl="0" algn="l">
              <a:spcBef>
                <a:spcPts val="400"/>
              </a:spcBef>
              <a:spcAft>
                <a:spcPts val="0"/>
              </a:spcAft>
              <a:buClr>
                <a:srgbClr val="7FA7C8"/>
              </a:buClr>
              <a:buSzPts val="1400"/>
              <a:buFont typeface="Noto Symbol"/>
              <a:buChar char="▪"/>
              <a:defRPr/>
            </a:lvl2pPr>
            <a:lvl3pPr indent="-182562" lvl="2" marL="957262" marR="0" rtl="0" algn="l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Clr>
                <a:srgbClr val="BFD3E3"/>
              </a:buClr>
              <a:buSzPts val="1400"/>
              <a:buFont typeface="Noto Symbol"/>
              <a:buChar char="▪"/>
              <a:defRPr/>
            </a:lvl3pPr>
            <a:lvl4pPr indent="-200025" lvl="3" marL="1343025" marR="0" rtl="0" algn="l">
              <a:lnSpc>
                <a:spcPct val="128571"/>
              </a:lnSpc>
              <a:spcBef>
                <a:spcPts val="200"/>
              </a:spcBef>
              <a:spcAft>
                <a:spcPts val="0"/>
              </a:spcAft>
              <a:buClr>
                <a:srgbClr val="BFD3E3"/>
              </a:buClr>
              <a:buSzPts val="1400"/>
              <a:buFont typeface="Noto Symbol"/>
              <a:buChar char="▪"/>
              <a:defRPr/>
            </a:lvl4pPr>
            <a:lvl5pPr indent="-127000" lvl="4" marL="1524000" marR="0" rtl="0" algn="l">
              <a:spcBef>
                <a:spcPts val="200"/>
              </a:spcBef>
              <a:spcAft>
                <a:spcPts val="0"/>
              </a:spcAft>
              <a:buClr>
                <a:srgbClr val="BFD3E3"/>
              </a:buClr>
              <a:buSzPts val="1400"/>
              <a:buFont typeface="Noto Symbol"/>
              <a:buChar char="▪"/>
              <a:defRPr/>
            </a:lvl5pPr>
            <a:lvl6pPr indent="-127000" lvl="5" marL="1981200" marR="0" rtl="0" algn="l">
              <a:spcBef>
                <a:spcPts val="200"/>
              </a:spcBef>
              <a:spcAft>
                <a:spcPts val="0"/>
              </a:spcAft>
              <a:buClr>
                <a:srgbClr val="C0C0C0"/>
              </a:buClr>
              <a:buSzPts val="1400"/>
              <a:buFont typeface="Noto Symbol"/>
              <a:buChar char="▪"/>
              <a:defRPr/>
            </a:lvl6pPr>
            <a:lvl7pPr indent="-127000" lvl="6" marL="2438400" marR="0" rtl="0" algn="l">
              <a:spcBef>
                <a:spcPts val="200"/>
              </a:spcBef>
              <a:spcAft>
                <a:spcPts val="0"/>
              </a:spcAft>
              <a:buClr>
                <a:srgbClr val="C0C0C0"/>
              </a:buClr>
              <a:buSzPts val="1400"/>
              <a:buFont typeface="Noto Symbol"/>
              <a:buChar char="▪"/>
              <a:defRPr/>
            </a:lvl7pPr>
            <a:lvl8pPr indent="-127000" lvl="7" marL="2895600" marR="0" rtl="0" algn="l">
              <a:spcBef>
                <a:spcPts val="200"/>
              </a:spcBef>
              <a:spcAft>
                <a:spcPts val="0"/>
              </a:spcAft>
              <a:buClr>
                <a:srgbClr val="C0C0C0"/>
              </a:buClr>
              <a:buSzPts val="1400"/>
              <a:buFont typeface="Noto Symbol"/>
              <a:buChar char="▪"/>
              <a:defRPr/>
            </a:lvl8pPr>
            <a:lvl9pPr indent="-127000" lvl="8" marL="3352800" marR="0" rtl="0" algn="l">
              <a:spcBef>
                <a:spcPts val="200"/>
              </a:spcBef>
              <a:spcAft>
                <a:spcPts val="0"/>
              </a:spcAft>
              <a:buClr>
                <a:srgbClr val="C0C0C0"/>
              </a:buClr>
              <a:buSzPts val="1400"/>
              <a:buFont typeface="Noto Symbol"/>
              <a:buChar char="▪"/>
              <a:defRPr/>
            </a:lvl9pPr>
          </a:lstStyle>
          <a:p/>
        </p:txBody>
      </p:sp>
      <p:sp>
        <p:nvSpPr>
          <p:cNvPr id="110" name="Google Shape;110;p19"/>
          <p:cNvSpPr txBox="1"/>
          <p:nvPr>
            <p:ph idx="10" type="dt"/>
          </p:nvPr>
        </p:nvSpPr>
        <p:spPr>
          <a:xfrm>
            <a:off x="292100" y="4976813"/>
            <a:ext cx="18225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/>
            </a:lvl1pPr>
            <a:lvl2pPr indent="-8890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1" name="Google Shape;111;p19"/>
          <p:cNvSpPr txBox="1"/>
          <p:nvPr>
            <p:ph idx="12" type="sldNum"/>
          </p:nvPr>
        </p:nvSpPr>
        <p:spPr>
          <a:xfrm>
            <a:off x="7204075" y="4976813"/>
            <a:ext cx="16383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2" name="Google Shape;112;p19"/>
          <p:cNvSpPr txBox="1"/>
          <p:nvPr>
            <p:ph idx="11" type="ftr"/>
          </p:nvPr>
        </p:nvSpPr>
        <p:spPr>
          <a:xfrm>
            <a:off x="2239963" y="4976813"/>
            <a:ext cx="4773600" cy="33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/>
            </a:lvl1pPr>
            <a:lvl2pPr indent="-8890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descr="eth_ologo" id="113" name="Google Shape;113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0000" y="113110"/>
            <a:ext cx="1649400" cy="31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092000" y="113400"/>
            <a:ext cx="1677000" cy="30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Abschnittsüberschrift" type="secHead">
  <p:cSld name="SECTION_HEADER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g.jpg" id="116" name="Google Shape;116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717947"/>
            <a:ext cx="9144000" cy="4254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20"/>
          <p:cNvSpPr txBox="1"/>
          <p:nvPr>
            <p:ph type="title"/>
          </p:nvPr>
        </p:nvSpPr>
        <p:spPr>
          <a:xfrm>
            <a:off x="381000" y="1146573"/>
            <a:ext cx="8382000" cy="78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" name="Google Shape;118;p20"/>
          <p:cNvSpPr txBox="1"/>
          <p:nvPr>
            <p:ph idx="1" type="body"/>
          </p:nvPr>
        </p:nvSpPr>
        <p:spPr>
          <a:xfrm>
            <a:off x="381000" y="1965721"/>
            <a:ext cx="83820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rtl="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/>
            </a:lvl1pPr>
            <a:lvl2pPr indent="-228600" lvl="1" marL="914400" rtl="0">
              <a:spcBef>
                <a:spcPts val="4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rtl="0">
              <a:spcBef>
                <a:spcPts val="4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rtl="0">
              <a:spcBef>
                <a:spcPts val="2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rtl="0">
              <a:spcBef>
                <a:spcPts val="2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228600" lvl="5" marL="2743200" rtl="0">
              <a:spcBef>
                <a:spcPts val="200"/>
              </a:spcBef>
              <a:spcAft>
                <a:spcPts val="0"/>
              </a:spcAft>
              <a:buSzPts val="1400"/>
              <a:buFont typeface="Arial"/>
              <a:buNone/>
              <a:defRPr/>
            </a:lvl6pPr>
            <a:lvl7pPr indent="-228600" lvl="6" marL="3200400" rtl="0">
              <a:spcBef>
                <a:spcPts val="200"/>
              </a:spcBef>
              <a:spcAft>
                <a:spcPts val="0"/>
              </a:spcAft>
              <a:buSzPts val="1400"/>
              <a:buFont typeface="Arial"/>
              <a:buNone/>
              <a:defRPr/>
            </a:lvl7pPr>
            <a:lvl8pPr indent="-228600" lvl="7" marL="3657600" rtl="0">
              <a:spcBef>
                <a:spcPts val="200"/>
              </a:spcBef>
              <a:spcAft>
                <a:spcPts val="0"/>
              </a:spcAft>
              <a:buSzPts val="1400"/>
              <a:buFont typeface="Arial"/>
              <a:buNone/>
              <a:defRPr/>
            </a:lvl8pPr>
            <a:lvl9pPr indent="-228600" lvl="8" marL="4114800" rtl="0">
              <a:spcBef>
                <a:spcPts val="200"/>
              </a:spcBef>
              <a:spcAft>
                <a:spcPts val="0"/>
              </a:spcAft>
              <a:buSzPts val="1400"/>
              <a:buFont typeface="Arial"/>
              <a:buNone/>
              <a:defRPr/>
            </a:lvl9pPr>
          </a:lstStyle>
          <a:p/>
        </p:txBody>
      </p:sp>
      <p:sp>
        <p:nvSpPr>
          <p:cNvPr id="119" name="Google Shape;119;p20"/>
          <p:cNvSpPr txBox="1"/>
          <p:nvPr>
            <p:ph idx="10" type="dt"/>
          </p:nvPr>
        </p:nvSpPr>
        <p:spPr>
          <a:xfrm>
            <a:off x="292100" y="4976813"/>
            <a:ext cx="18225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/>
            </a:lvl1pPr>
            <a:lvl2pPr indent="-8890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" name="Google Shape;120;p20"/>
          <p:cNvSpPr txBox="1"/>
          <p:nvPr>
            <p:ph idx="12" type="sldNum"/>
          </p:nvPr>
        </p:nvSpPr>
        <p:spPr>
          <a:xfrm>
            <a:off x="7204075" y="4976813"/>
            <a:ext cx="16383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1" name="Google Shape;121;p20"/>
          <p:cNvSpPr txBox="1"/>
          <p:nvPr>
            <p:ph idx="11" type="ftr"/>
          </p:nvPr>
        </p:nvSpPr>
        <p:spPr>
          <a:xfrm>
            <a:off x="2239963" y="4976813"/>
            <a:ext cx="4773600" cy="33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/>
            </a:lvl1pPr>
            <a:lvl2pPr indent="-8890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Zwei Inhalte" type="twoObj">
  <p:cSld name="TWO_OBJECTS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1"/>
          <p:cNvSpPr txBox="1"/>
          <p:nvPr>
            <p:ph type="title"/>
          </p:nvPr>
        </p:nvSpPr>
        <p:spPr>
          <a:xfrm>
            <a:off x="381000" y="717947"/>
            <a:ext cx="8382000" cy="5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" name="Google Shape;124;p21"/>
          <p:cNvSpPr txBox="1"/>
          <p:nvPr>
            <p:ph idx="1" type="body"/>
          </p:nvPr>
        </p:nvSpPr>
        <p:spPr>
          <a:xfrm>
            <a:off x="381000" y="1313260"/>
            <a:ext cx="4114800" cy="35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1000"/>
              </a:spcBef>
              <a:spcAft>
                <a:spcPts val="0"/>
              </a:spcAft>
              <a:buSzPts val="1400"/>
              <a:buChar char="▪"/>
              <a:defRPr/>
            </a:lvl1pPr>
            <a:lvl2pPr indent="-317500" lvl="1" marL="914400" rtl="0"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rtl="0"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3pPr>
            <a:lvl4pPr indent="-317500" lvl="3" marL="1828800" rtl="0">
              <a:spcBef>
                <a:spcPts val="2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rtl="0">
              <a:spcBef>
                <a:spcPts val="200"/>
              </a:spcBef>
              <a:spcAft>
                <a:spcPts val="0"/>
              </a:spcAft>
              <a:buSzPts val="1400"/>
              <a:buChar char="▪"/>
              <a:defRPr/>
            </a:lvl5pPr>
            <a:lvl6pPr indent="-317500" lvl="5" marL="2743200" rtl="0">
              <a:spcBef>
                <a:spcPts val="200"/>
              </a:spcBef>
              <a:spcAft>
                <a:spcPts val="0"/>
              </a:spcAft>
              <a:buSzPts val="1400"/>
              <a:buChar char="▪"/>
              <a:defRPr/>
            </a:lvl6pPr>
            <a:lvl7pPr indent="-317500" lvl="6" marL="3200400" rtl="0">
              <a:spcBef>
                <a:spcPts val="200"/>
              </a:spcBef>
              <a:spcAft>
                <a:spcPts val="0"/>
              </a:spcAft>
              <a:buSzPts val="1400"/>
              <a:buChar char="▪"/>
              <a:defRPr/>
            </a:lvl7pPr>
            <a:lvl8pPr indent="-317500" lvl="7" marL="3657600" rtl="0">
              <a:spcBef>
                <a:spcPts val="200"/>
              </a:spcBef>
              <a:spcAft>
                <a:spcPts val="0"/>
              </a:spcAft>
              <a:buSzPts val="1400"/>
              <a:buChar char="▪"/>
              <a:defRPr/>
            </a:lvl8pPr>
            <a:lvl9pPr indent="-317500" lvl="8" marL="4114800" rtl="0">
              <a:spcBef>
                <a:spcPts val="200"/>
              </a:spcBef>
              <a:spcAft>
                <a:spcPts val="0"/>
              </a:spcAft>
              <a:buSzPts val="1400"/>
              <a:buChar char="▪"/>
              <a:defRPr/>
            </a:lvl9pPr>
          </a:lstStyle>
          <a:p/>
        </p:txBody>
      </p:sp>
      <p:sp>
        <p:nvSpPr>
          <p:cNvPr id="125" name="Google Shape;125;p21"/>
          <p:cNvSpPr txBox="1"/>
          <p:nvPr>
            <p:ph idx="2" type="body"/>
          </p:nvPr>
        </p:nvSpPr>
        <p:spPr>
          <a:xfrm>
            <a:off x="4648200" y="1313260"/>
            <a:ext cx="4114800" cy="35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1000"/>
              </a:spcBef>
              <a:spcAft>
                <a:spcPts val="0"/>
              </a:spcAft>
              <a:buSzPts val="1400"/>
              <a:buChar char="▪"/>
              <a:defRPr/>
            </a:lvl1pPr>
            <a:lvl2pPr indent="-317500" lvl="1" marL="914400" rtl="0"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rtl="0"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3pPr>
            <a:lvl4pPr indent="-317500" lvl="3" marL="1828800" rtl="0">
              <a:spcBef>
                <a:spcPts val="2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rtl="0">
              <a:spcBef>
                <a:spcPts val="200"/>
              </a:spcBef>
              <a:spcAft>
                <a:spcPts val="0"/>
              </a:spcAft>
              <a:buSzPts val="1400"/>
              <a:buChar char="▪"/>
              <a:defRPr/>
            </a:lvl5pPr>
            <a:lvl6pPr indent="-317500" lvl="5" marL="2743200" rtl="0">
              <a:spcBef>
                <a:spcPts val="200"/>
              </a:spcBef>
              <a:spcAft>
                <a:spcPts val="0"/>
              </a:spcAft>
              <a:buSzPts val="1400"/>
              <a:buChar char="▪"/>
              <a:defRPr/>
            </a:lvl6pPr>
            <a:lvl7pPr indent="-317500" lvl="6" marL="3200400" rtl="0">
              <a:spcBef>
                <a:spcPts val="200"/>
              </a:spcBef>
              <a:spcAft>
                <a:spcPts val="0"/>
              </a:spcAft>
              <a:buSzPts val="1400"/>
              <a:buChar char="▪"/>
              <a:defRPr/>
            </a:lvl7pPr>
            <a:lvl8pPr indent="-317500" lvl="7" marL="3657600" rtl="0">
              <a:spcBef>
                <a:spcPts val="200"/>
              </a:spcBef>
              <a:spcAft>
                <a:spcPts val="0"/>
              </a:spcAft>
              <a:buSzPts val="1400"/>
              <a:buChar char="▪"/>
              <a:defRPr/>
            </a:lvl8pPr>
            <a:lvl9pPr indent="-317500" lvl="8" marL="4114800" rtl="0">
              <a:spcBef>
                <a:spcPts val="200"/>
              </a:spcBef>
              <a:spcAft>
                <a:spcPts val="0"/>
              </a:spcAft>
              <a:buSzPts val="1400"/>
              <a:buChar char="▪"/>
              <a:defRPr/>
            </a:lvl9pPr>
          </a:lstStyle>
          <a:p/>
        </p:txBody>
      </p:sp>
      <p:sp>
        <p:nvSpPr>
          <p:cNvPr id="126" name="Google Shape;126;p21"/>
          <p:cNvSpPr txBox="1"/>
          <p:nvPr>
            <p:ph idx="10" type="dt"/>
          </p:nvPr>
        </p:nvSpPr>
        <p:spPr>
          <a:xfrm>
            <a:off x="292100" y="4976813"/>
            <a:ext cx="18225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/>
            </a:lvl1pPr>
            <a:lvl2pPr indent="-8890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" name="Google Shape;127;p21"/>
          <p:cNvSpPr txBox="1"/>
          <p:nvPr>
            <p:ph idx="12" type="sldNum"/>
          </p:nvPr>
        </p:nvSpPr>
        <p:spPr>
          <a:xfrm>
            <a:off x="7204075" y="4976813"/>
            <a:ext cx="16383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8" name="Google Shape;128;p21"/>
          <p:cNvSpPr txBox="1"/>
          <p:nvPr>
            <p:ph idx="11" type="ftr"/>
          </p:nvPr>
        </p:nvSpPr>
        <p:spPr>
          <a:xfrm>
            <a:off x="2239963" y="4976813"/>
            <a:ext cx="4773600" cy="33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/>
            </a:lvl1pPr>
            <a:lvl2pPr indent="-8890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Nur Titel" type="titleOnly">
  <p:cSld name="TITLE_ONLY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2"/>
          <p:cNvSpPr txBox="1"/>
          <p:nvPr>
            <p:ph type="title"/>
          </p:nvPr>
        </p:nvSpPr>
        <p:spPr>
          <a:xfrm>
            <a:off x="381000" y="717947"/>
            <a:ext cx="8382000" cy="5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" name="Google Shape;131;p22"/>
          <p:cNvSpPr txBox="1"/>
          <p:nvPr>
            <p:ph idx="10" type="dt"/>
          </p:nvPr>
        </p:nvSpPr>
        <p:spPr>
          <a:xfrm>
            <a:off x="292100" y="4976813"/>
            <a:ext cx="18225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/>
            </a:lvl1pPr>
            <a:lvl2pPr indent="-8890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" name="Google Shape;132;p22"/>
          <p:cNvSpPr txBox="1"/>
          <p:nvPr>
            <p:ph idx="12" type="sldNum"/>
          </p:nvPr>
        </p:nvSpPr>
        <p:spPr>
          <a:xfrm>
            <a:off x="7204075" y="4976813"/>
            <a:ext cx="16383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3" name="Google Shape;133;p22"/>
          <p:cNvSpPr txBox="1"/>
          <p:nvPr>
            <p:ph idx="11" type="ftr"/>
          </p:nvPr>
        </p:nvSpPr>
        <p:spPr>
          <a:xfrm>
            <a:off x="2239963" y="4976813"/>
            <a:ext cx="4773600" cy="33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/>
            </a:lvl1pPr>
            <a:lvl2pPr indent="-8890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Leer" type="blank">
  <p:cSld name="BLANK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3"/>
          <p:cNvSpPr txBox="1"/>
          <p:nvPr>
            <p:ph idx="10" type="dt"/>
          </p:nvPr>
        </p:nvSpPr>
        <p:spPr>
          <a:xfrm>
            <a:off x="292100" y="4976813"/>
            <a:ext cx="18225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/>
            </a:lvl1pPr>
            <a:lvl2pPr indent="-8890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6" name="Google Shape;136;p23"/>
          <p:cNvSpPr txBox="1"/>
          <p:nvPr>
            <p:ph idx="12" type="sldNum"/>
          </p:nvPr>
        </p:nvSpPr>
        <p:spPr>
          <a:xfrm>
            <a:off x="7204075" y="4976813"/>
            <a:ext cx="16383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7" name="Google Shape;137;p23"/>
          <p:cNvSpPr txBox="1"/>
          <p:nvPr>
            <p:ph idx="11" type="ftr"/>
          </p:nvPr>
        </p:nvSpPr>
        <p:spPr>
          <a:xfrm>
            <a:off x="2239963" y="4976813"/>
            <a:ext cx="4773600" cy="33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/>
            </a:lvl1pPr>
            <a:lvl2pPr indent="-8890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ld mit Überschrift">
  <p:cSld name="Bild mit Überschrift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4"/>
          <p:cNvSpPr/>
          <p:nvPr>
            <p:ph idx="2" type="pic"/>
          </p:nvPr>
        </p:nvSpPr>
        <p:spPr>
          <a:xfrm>
            <a:off x="0" y="717947"/>
            <a:ext cx="9144000" cy="4215900"/>
          </a:xfrm>
          <a:prstGeom prst="rect">
            <a:avLst/>
          </a:prstGeom>
          <a:noFill/>
          <a:ln>
            <a:noFill/>
          </a:ln>
        </p:spPr>
      </p:sp>
      <p:sp>
        <p:nvSpPr>
          <p:cNvPr id="140" name="Google Shape;140;p24"/>
          <p:cNvSpPr txBox="1"/>
          <p:nvPr>
            <p:ph idx="10" type="dt"/>
          </p:nvPr>
        </p:nvSpPr>
        <p:spPr>
          <a:xfrm>
            <a:off x="292100" y="4976813"/>
            <a:ext cx="18225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/>
            </a:lvl1pPr>
            <a:lvl2pPr indent="-8890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41" name="Google Shape;141;p24"/>
          <p:cNvSpPr txBox="1"/>
          <p:nvPr>
            <p:ph idx="12" type="sldNum"/>
          </p:nvPr>
        </p:nvSpPr>
        <p:spPr>
          <a:xfrm>
            <a:off x="7204075" y="4976813"/>
            <a:ext cx="16383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2" name="Google Shape;142;p24"/>
          <p:cNvSpPr txBox="1"/>
          <p:nvPr>
            <p:ph idx="11" type="ftr"/>
          </p:nvPr>
        </p:nvSpPr>
        <p:spPr>
          <a:xfrm>
            <a:off x="2239963" y="4976813"/>
            <a:ext cx="4773600" cy="33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/>
            </a:lvl1pPr>
            <a:lvl2pPr indent="-8890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theme" Target="../theme/theme3.xml"/><Relationship Id="rId1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1" Type="http://schemas.openxmlformats.org/officeDocument/2006/relationships/image" Target="../media/image1.jpg"/><Relationship Id="rId2" Type="http://schemas.openxmlformats.org/officeDocument/2006/relationships/image" Target="../media/image3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ooter.jpg" id="67" name="Google Shape;67;p1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932760"/>
            <a:ext cx="9144000" cy="221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8" name="Google Shape;68;p16"/>
          <p:cNvCxnSpPr/>
          <p:nvPr/>
        </p:nvCxnSpPr>
        <p:spPr>
          <a:xfrm>
            <a:off x="8763000" y="-8335"/>
            <a:ext cx="0" cy="1131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9" name="Google Shape;69;p16"/>
          <p:cNvCxnSpPr/>
          <p:nvPr/>
        </p:nvCxnSpPr>
        <p:spPr>
          <a:xfrm>
            <a:off x="7092950" y="-8335"/>
            <a:ext cx="0" cy="1131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0" name="Google Shape;70;p16"/>
          <p:cNvCxnSpPr/>
          <p:nvPr/>
        </p:nvCxnSpPr>
        <p:spPr>
          <a:xfrm>
            <a:off x="5422900" y="-8335"/>
            <a:ext cx="0" cy="1131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1" name="Google Shape;71;p16"/>
          <p:cNvCxnSpPr/>
          <p:nvPr/>
        </p:nvCxnSpPr>
        <p:spPr>
          <a:xfrm>
            <a:off x="3754438" y="-8335"/>
            <a:ext cx="0" cy="1131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2" name="Google Shape;72;p16"/>
          <p:cNvSpPr txBox="1"/>
          <p:nvPr>
            <p:ph type="title"/>
          </p:nvPr>
        </p:nvSpPr>
        <p:spPr>
          <a:xfrm>
            <a:off x="381000" y="717947"/>
            <a:ext cx="8382000" cy="5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3" name="Google Shape;73;p16"/>
          <p:cNvSpPr txBox="1"/>
          <p:nvPr>
            <p:ph idx="1" type="body"/>
          </p:nvPr>
        </p:nvSpPr>
        <p:spPr>
          <a:xfrm>
            <a:off x="381000" y="1313260"/>
            <a:ext cx="8382000" cy="35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oto Symbol"/>
              <a:buChar char="▪"/>
              <a:defRPr/>
            </a:lvl1pPr>
            <a:lvl2pPr indent="-317500" lvl="1" marL="914400" marR="0" rtl="0" algn="l">
              <a:spcBef>
                <a:spcPts val="400"/>
              </a:spcBef>
              <a:spcAft>
                <a:spcPts val="0"/>
              </a:spcAft>
              <a:buClr>
                <a:srgbClr val="7FA7C8"/>
              </a:buClr>
              <a:buSzPts val="1400"/>
              <a:buFont typeface="Noto Symbol"/>
              <a:buChar char="▪"/>
              <a:defRPr/>
            </a:lvl2pPr>
            <a:lvl3pPr indent="-317500" lvl="2" marL="1371600" marR="0" rtl="0" algn="l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Clr>
                <a:srgbClr val="BFD3E3"/>
              </a:buClr>
              <a:buSzPts val="1400"/>
              <a:buFont typeface="Noto Symbol"/>
              <a:buChar char="▪"/>
              <a:defRPr/>
            </a:lvl3pPr>
            <a:lvl4pPr indent="-317500" lvl="3" marL="1828800" marR="0" rtl="0" algn="l">
              <a:lnSpc>
                <a:spcPct val="128571"/>
              </a:lnSpc>
              <a:spcBef>
                <a:spcPts val="200"/>
              </a:spcBef>
              <a:spcAft>
                <a:spcPts val="0"/>
              </a:spcAft>
              <a:buClr>
                <a:srgbClr val="BFD3E3"/>
              </a:buClr>
              <a:buSzPts val="1400"/>
              <a:buFont typeface="Noto Symbol"/>
              <a:buChar char="▪"/>
              <a:defRPr/>
            </a:lvl4pPr>
            <a:lvl5pPr indent="-317500" lvl="4" marL="2286000" marR="0" rtl="0" algn="l">
              <a:spcBef>
                <a:spcPts val="200"/>
              </a:spcBef>
              <a:spcAft>
                <a:spcPts val="0"/>
              </a:spcAft>
              <a:buClr>
                <a:srgbClr val="BFD3E3"/>
              </a:buClr>
              <a:buSzPts val="1400"/>
              <a:buFont typeface="Noto Symbol"/>
              <a:buChar char="▪"/>
              <a:defRPr/>
            </a:lvl5pPr>
            <a:lvl6pPr indent="-317500" lvl="5" marL="2743200" marR="0" rtl="0" algn="l">
              <a:spcBef>
                <a:spcPts val="200"/>
              </a:spcBef>
              <a:spcAft>
                <a:spcPts val="0"/>
              </a:spcAft>
              <a:buClr>
                <a:srgbClr val="C0C0C0"/>
              </a:buClr>
              <a:buSzPts val="1400"/>
              <a:buFont typeface="Noto Symbol"/>
              <a:buChar char="▪"/>
              <a:defRPr/>
            </a:lvl6pPr>
            <a:lvl7pPr indent="-317500" lvl="6" marL="3200400" marR="0" rtl="0" algn="l">
              <a:spcBef>
                <a:spcPts val="200"/>
              </a:spcBef>
              <a:spcAft>
                <a:spcPts val="0"/>
              </a:spcAft>
              <a:buClr>
                <a:srgbClr val="C0C0C0"/>
              </a:buClr>
              <a:buSzPts val="1400"/>
              <a:buFont typeface="Noto Symbol"/>
              <a:buChar char="▪"/>
              <a:defRPr/>
            </a:lvl7pPr>
            <a:lvl8pPr indent="-317500" lvl="7" marL="3657600" marR="0" rtl="0" algn="l">
              <a:spcBef>
                <a:spcPts val="200"/>
              </a:spcBef>
              <a:spcAft>
                <a:spcPts val="0"/>
              </a:spcAft>
              <a:buClr>
                <a:srgbClr val="C0C0C0"/>
              </a:buClr>
              <a:buSzPts val="1400"/>
              <a:buFont typeface="Noto Symbol"/>
              <a:buChar char="▪"/>
              <a:defRPr/>
            </a:lvl8pPr>
            <a:lvl9pPr indent="-317500" lvl="8" marL="4114800" marR="0" rtl="0" algn="l">
              <a:spcBef>
                <a:spcPts val="200"/>
              </a:spcBef>
              <a:spcAft>
                <a:spcPts val="0"/>
              </a:spcAft>
              <a:buClr>
                <a:srgbClr val="C0C0C0"/>
              </a:buClr>
              <a:buSzPts val="1400"/>
              <a:buFont typeface="Noto Symbol"/>
              <a:buChar char="▪"/>
              <a:defRPr/>
            </a:lvl9pPr>
          </a:lstStyle>
          <a:p/>
        </p:txBody>
      </p:sp>
      <p:cxnSp>
        <p:nvCxnSpPr>
          <p:cNvPr id="74" name="Google Shape;74;p16"/>
          <p:cNvCxnSpPr/>
          <p:nvPr/>
        </p:nvCxnSpPr>
        <p:spPr>
          <a:xfrm>
            <a:off x="2185988" y="5023247"/>
            <a:ext cx="0" cy="1320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5" name="Google Shape;75;p16"/>
          <p:cNvCxnSpPr/>
          <p:nvPr/>
        </p:nvCxnSpPr>
        <p:spPr>
          <a:xfrm>
            <a:off x="7091363" y="5023247"/>
            <a:ext cx="0" cy="1320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6" name="Google Shape;76;p16"/>
          <p:cNvSpPr txBox="1"/>
          <p:nvPr>
            <p:ph idx="10" type="dt"/>
          </p:nvPr>
        </p:nvSpPr>
        <p:spPr>
          <a:xfrm>
            <a:off x="292100" y="4976813"/>
            <a:ext cx="18225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/>
            </a:lvl1pPr>
            <a:lvl2pPr indent="-8890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7" name="Google Shape;77;p16"/>
          <p:cNvSpPr txBox="1"/>
          <p:nvPr>
            <p:ph idx="12" type="sldNum"/>
          </p:nvPr>
        </p:nvSpPr>
        <p:spPr>
          <a:xfrm>
            <a:off x="7204075" y="4976813"/>
            <a:ext cx="16383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8" name="Google Shape;78;p16"/>
          <p:cNvSpPr txBox="1"/>
          <p:nvPr>
            <p:ph idx="11" type="ftr"/>
          </p:nvPr>
        </p:nvSpPr>
        <p:spPr>
          <a:xfrm>
            <a:off x="2239963" y="4976813"/>
            <a:ext cx="4773600" cy="33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/>
            </a:lvl1pPr>
            <a:lvl2pPr indent="-8890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descr="eth_ologo" id="79" name="Google Shape;79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60000" y="113110"/>
            <a:ext cx="1649400" cy="31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92000" y="113400"/>
            <a:ext cx="1677000" cy="30240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0.png"/></Relationships>
</file>

<file path=ppt/slides/_rels/slide11.xml.rels><?xml version="1.0" encoding="UTF-8" standalone="yes"?><Relationships xmlns="http://schemas.openxmlformats.org/package/2006/relationships"><Relationship Id="rId11" Type="http://schemas.openxmlformats.org/officeDocument/2006/relationships/image" Target="../media/image22.gif"/><Relationship Id="rId10" Type="http://schemas.openxmlformats.org/officeDocument/2006/relationships/image" Target="../media/image24.jp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3.png"/><Relationship Id="rId4" Type="http://schemas.openxmlformats.org/officeDocument/2006/relationships/image" Target="../media/image16.png"/><Relationship Id="rId9" Type="http://schemas.openxmlformats.org/officeDocument/2006/relationships/image" Target="../media/image25.jpg"/><Relationship Id="rId5" Type="http://schemas.openxmlformats.org/officeDocument/2006/relationships/image" Target="../media/image26.png"/><Relationship Id="rId6" Type="http://schemas.openxmlformats.org/officeDocument/2006/relationships/image" Target="../media/image21.png"/><Relationship Id="rId7" Type="http://schemas.openxmlformats.org/officeDocument/2006/relationships/image" Target="../media/image19.png"/><Relationship Id="rId8" Type="http://schemas.openxmlformats.org/officeDocument/2006/relationships/image" Target="../media/image1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8.gif"/></Relationships>
</file>

<file path=ppt/slides/_rels/slide13.xml.rels><?xml version="1.0" encoding="UTF-8" standalone="yes"?><Relationships xmlns="http://schemas.openxmlformats.org/package/2006/relationships"><Relationship Id="rId11" Type="http://schemas.openxmlformats.org/officeDocument/2006/relationships/image" Target="../media/image30.png"/><Relationship Id="rId10" Type="http://schemas.openxmlformats.org/officeDocument/2006/relationships/image" Target="../media/image22.gi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3.png"/><Relationship Id="rId4" Type="http://schemas.openxmlformats.org/officeDocument/2006/relationships/image" Target="../media/image16.png"/><Relationship Id="rId9" Type="http://schemas.openxmlformats.org/officeDocument/2006/relationships/image" Target="../media/image24.jpg"/><Relationship Id="rId5" Type="http://schemas.openxmlformats.org/officeDocument/2006/relationships/image" Target="../media/image26.png"/><Relationship Id="rId6" Type="http://schemas.openxmlformats.org/officeDocument/2006/relationships/image" Target="../media/image21.png"/><Relationship Id="rId7" Type="http://schemas.openxmlformats.org/officeDocument/2006/relationships/image" Target="../media/image18.png"/><Relationship Id="rId8" Type="http://schemas.openxmlformats.org/officeDocument/2006/relationships/image" Target="../media/image25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://drive.google.com/file/d/1w8R57dxcO2XGqOYpceCJBvAb7TrHzFhY/view" TargetMode="External"/><Relationship Id="rId4" Type="http://schemas.openxmlformats.org/officeDocument/2006/relationships/image" Target="../media/image31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7.png"/><Relationship Id="rId4" Type="http://schemas.openxmlformats.org/officeDocument/2006/relationships/image" Target="../media/image66.png"/><Relationship Id="rId5" Type="http://schemas.openxmlformats.org/officeDocument/2006/relationships/image" Target="../media/image64.png"/><Relationship Id="rId6" Type="http://schemas.openxmlformats.org/officeDocument/2006/relationships/image" Target="../media/image32.png"/><Relationship Id="rId7" Type="http://schemas.openxmlformats.org/officeDocument/2006/relationships/image" Target="../media/image2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5.gif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5.gif"/><Relationship Id="rId4" Type="http://schemas.openxmlformats.org/officeDocument/2006/relationships/image" Target="../media/image61.jpg"/><Relationship Id="rId5" Type="http://schemas.openxmlformats.org/officeDocument/2006/relationships/image" Target="../media/image32.png"/><Relationship Id="rId6" Type="http://schemas.openxmlformats.org/officeDocument/2006/relationships/image" Target="../media/image29.png"/><Relationship Id="rId7" Type="http://schemas.openxmlformats.org/officeDocument/2006/relationships/image" Target="../media/image33.jpg"/><Relationship Id="rId8" Type="http://schemas.openxmlformats.org/officeDocument/2006/relationships/image" Target="../media/image34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8.png"/><Relationship Id="rId4" Type="http://schemas.openxmlformats.org/officeDocument/2006/relationships/image" Target="../media/image3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8.png"/><Relationship Id="rId4" Type="http://schemas.openxmlformats.org/officeDocument/2006/relationships/image" Target="../media/image42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66.png"/><Relationship Id="rId4" Type="http://schemas.openxmlformats.org/officeDocument/2006/relationships/image" Target="../media/image3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1.png"/><Relationship Id="rId4" Type="http://schemas.openxmlformats.org/officeDocument/2006/relationships/image" Target="../media/image3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1.png"/><Relationship Id="rId4" Type="http://schemas.openxmlformats.org/officeDocument/2006/relationships/image" Target="../media/image3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1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://drive.google.com/file/d/10-B_ylNdVD0I7xQ_OY940-f_xa5rtkt0/view" TargetMode="External"/><Relationship Id="rId4" Type="http://schemas.openxmlformats.org/officeDocument/2006/relationships/image" Target="../media/image46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7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72.png"/><Relationship Id="rId4" Type="http://schemas.openxmlformats.org/officeDocument/2006/relationships/image" Target="../media/image48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8.png"/><Relationship Id="rId4" Type="http://schemas.openxmlformats.org/officeDocument/2006/relationships/image" Target="../media/image47.gif"/><Relationship Id="rId5" Type="http://schemas.openxmlformats.org/officeDocument/2006/relationships/image" Target="../media/image49.gif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53.gif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3.gif"/><Relationship Id="rId4" Type="http://schemas.openxmlformats.org/officeDocument/2006/relationships/image" Target="../media/image45.png"/><Relationship Id="rId5" Type="http://schemas.openxmlformats.org/officeDocument/2006/relationships/image" Target="../media/image47.gif"/><Relationship Id="rId6" Type="http://schemas.openxmlformats.org/officeDocument/2006/relationships/image" Target="../media/image49.gif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3.gif"/><Relationship Id="rId4" Type="http://schemas.openxmlformats.org/officeDocument/2006/relationships/image" Target="../media/image45.png"/><Relationship Id="rId5" Type="http://schemas.openxmlformats.org/officeDocument/2006/relationships/image" Target="../media/image47.gif"/><Relationship Id="rId6" Type="http://schemas.openxmlformats.org/officeDocument/2006/relationships/image" Target="../media/image49.gif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3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52.png"/><Relationship Id="rId4" Type="http://schemas.openxmlformats.org/officeDocument/2006/relationships/image" Target="../media/image95.png"/><Relationship Id="rId5" Type="http://schemas.openxmlformats.org/officeDocument/2006/relationships/image" Target="../media/image65.jp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66.png"/><Relationship Id="rId4" Type="http://schemas.openxmlformats.org/officeDocument/2006/relationships/image" Target="../media/image39.png"/><Relationship Id="rId5" Type="http://schemas.openxmlformats.org/officeDocument/2006/relationships/image" Target="../media/image52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6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jpg"/><Relationship Id="rId4" Type="http://schemas.openxmlformats.org/officeDocument/2006/relationships/image" Target="../media/image7.jpg"/><Relationship Id="rId5" Type="http://schemas.openxmlformats.org/officeDocument/2006/relationships/image" Target="../media/image8.jp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66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57.png"/><Relationship Id="rId4" Type="http://schemas.openxmlformats.org/officeDocument/2006/relationships/image" Target="../media/image55.png"/><Relationship Id="rId5" Type="http://schemas.openxmlformats.org/officeDocument/2006/relationships/image" Target="../media/image56.png"/><Relationship Id="rId6" Type="http://schemas.openxmlformats.org/officeDocument/2006/relationships/image" Target="../media/image54.png"/><Relationship Id="rId7" Type="http://schemas.openxmlformats.org/officeDocument/2006/relationships/image" Target="../media/image58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59.png"/><Relationship Id="rId4" Type="http://schemas.openxmlformats.org/officeDocument/2006/relationships/image" Target="../media/image81.png"/><Relationship Id="rId5" Type="http://schemas.openxmlformats.org/officeDocument/2006/relationships/image" Target="../media/image60.png"/><Relationship Id="rId6" Type="http://schemas.openxmlformats.org/officeDocument/2006/relationships/image" Target="../media/image90.png"/><Relationship Id="rId7" Type="http://schemas.openxmlformats.org/officeDocument/2006/relationships/image" Target="../media/image87.png"/><Relationship Id="rId8" Type="http://schemas.openxmlformats.org/officeDocument/2006/relationships/image" Target="../media/image62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93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92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68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hyperlink" Target="http://drive.google.com/file/d/12wztEAVLL4p5UfYrFmggVZqFsMYcs0Gc/view" TargetMode="External"/><Relationship Id="rId4" Type="http://schemas.openxmlformats.org/officeDocument/2006/relationships/image" Target="../media/image63.jp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94.png"/><Relationship Id="rId4" Type="http://schemas.openxmlformats.org/officeDocument/2006/relationships/hyperlink" Target="https://paperswithcode.com/sota/image-classification-on-imagenet" TargetMode="External"/><Relationship Id="rId5" Type="http://schemas.openxmlformats.org/officeDocument/2006/relationships/image" Target="../media/image88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86.jp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9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4.png"/><Relationship Id="rId4" Type="http://schemas.openxmlformats.org/officeDocument/2006/relationships/image" Target="../media/image14.jpg"/><Relationship Id="rId5" Type="http://schemas.openxmlformats.org/officeDocument/2006/relationships/image" Target="../media/image11.jpg"/><Relationship Id="rId6" Type="http://schemas.openxmlformats.org/officeDocument/2006/relationships/image" Target="../media/image12.jp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67.jp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69.jp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70.jp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70.jpg"/><Relationship Id="rId4" Type="http://schemas.openxmlformats.org/officeDocument/2006/relationships/image" Target="../media/image71.jp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59.png"/><Relationship Id="rId4" Type="http://schemas.openxmlformats.org/officeDocument/2006/relationships/image" Target="../media/image81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73.gif"/><Relationship Id="rId4" Type="http://schemas.openxmlformats.org/officeDocument/2006/relationships/hyperlink" Target="https://github.com/vdumoulin" TargetMode="Externa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74.png"/><Relationship Id="rId4" Type="http://schemas.openxmlformats.org/officeDocument/2006/relationships/image" Target="../media/image77.png"/><Relationship Id="rId5" Type="http://schemas.openxmlformats.org/officeDocument/2006/relationships/image" Target="../media/image75.png"/><Relationship Id="rId6" Type="http://schemas.openxmlformats.org/officeDocument/2006/relationships/image" Target="../media/image76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59.png"/><Relationship Id="rId4" Type="http://schemas.openxmlformats.org/officeDocument/2006/relationships/image" Target="../media/image85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7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78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83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Relationship Id="rId3" Type="http://schemas.openxmlformats.org/officeDocument/2006/relationships/hyperlink" Target="http://www.youtube.com/watch?v=PNzQ4PNZSzc" TargetMode="External"/><Relationship Id="rId4" Type="http://schemas.openxmlformats.org/officeDocument/2006/relationships/image" Target="../media/image82.jp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80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Relationship Id="rId3" Type="http://schemas.openxmlformats.org/officeDocument/2006/relationships/hyperlink" Target="http://www.youtube.com/watch?v=wuokg7MFZyU" TargetMode="External"/><Relationship Id="rId4" Type="http://schemas.openxmlformats.org/officeDocument/2006/relationships/image" Target="../media/image79.jp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84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89.jp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91.jp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3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Relationship Id="rId4" Type="http://schemas.openxmlformats.org/officeDocument/2006/relationships/image" Target="../media/image17.png"/><Relationship Id="rId5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5"/>
          <p:cNvSpPr txBox="1"/>
          <p:nvPr>
            <p:ph type="ctrTitle"/>
          </p:nvPr>
        </p:nvSpPr>
        <p:spPr>
          <a:xfrm>
            <a:off x="381000" y="832247"/>
            <a:ext cx="8382000" cy="8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</a:rPr>
              <a:t>Convolutional Neural Networks (CNNs)</a:t>
            </a:r>
            <a:endParaRPr sz="3600">
              <a:solidFill>
                <a:schemeClr val="dk1"/>
              </a:solidFill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accent1"/>
                </a:solidFill>
              </a:rPr>
              <a:t> (An introductory course)</a:t>
            </a:r>
            <a:endParaRPr b="1" sz="1800">
              <a:solidFill>
                <a:schemeClr val="accent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accent1"/>
              </a:solidFill>
            </a:endParaRPr>
          </a:p>
        </p:txBody>
      </p:sp>
      <p:sp>
        <p:nvSpPr>
          <p:cNvPr id="149" name="Google Shape;149;p25"/>
          <p:cNvSpPr txBox="1"/>
          <p:nvPr>
            <p:ph idx="1" type="subTitle"/>
          </p:nvPr>
        </p:nvSpPr>
        <p:spPr>
          <a:xfrm>
            <a:off x="381000" y="1648850"/>
            <a:ext cx="8382000" cy="78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</a:rPr>
              <a:t>NAAMII Winter School in AI, December 13th, 2019 Pokhara</a:t>
            </a:r>
            <a:endParaRPr sz="1600"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Font typeface="Noto Symbol"/>
              <a:buNone/>
            </a:pPr>
            <a:r>
              <a:rPr lang="en" sz="1600">
                <a:solidFill>
                  <a:schemeClr val="dk1"/>
                </a:solidFill>
              </a:rPr>
              <a:t>Ajad Chhatkuli</a:t>
            </a:r>
            <a:br>
              <a:rPr b="0" i="0" lang="en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en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Computer Vision Lab @ ETH Zurich, NAAMII</a:t>
            </a:r>
            <a:endParaRPr b="1"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4"/>
          <p:cNvSpPr txBox="1"/>
          <p:nvPr>
            <p:ph type="title"/>
          </p:nvPr>
        </p:nvSpPr>
        <p:spPr>
          <a:xfrm>
            <a:off x="189025" y="107800"/>
            <a:ext cx="6417900" cy="3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1125">
            <a:no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3333B2"/>
                </a:solidFill>
                <a:latin typeface="Arial"/>
                <a:ea typeface="Arial"/>
                <a:cs typeface="Arial"/>
                <a:sym typeface="Arial"/>
              </a:rPr>
              <a:t>Equidistant Images in Euclidean Space</a:t>
            </a:r>
            <a:endParaRPr sz="25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p34"/>
          <p:cNvSpPr txBox="1"/>
          <p:nvPr/>
        </p:nvSpPr>
        <p:spPr>
          <a:xfrm>
            <a:off x="247800" y="4160175"/>
            <a:ext cx="3979200" cy="3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Source: http://cs231n.github.io/classification</a:t>
            </a:r>
            <a:endParaRPr/>
          </a:p>
        </p:txBody>
      </p:sp>
      <p:pic>
        <p:nvPicPr>
          <p:cNvPr id="233" name="Google Shape;23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800" y="1347600"/>
            <a:ext cx="8839201" cy="24482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Convolutions</a:t>
            </a:r>
            <a:endParaRPr/>
          </a:p>
        </p:txBody>
      </p:sp>
      <p:sp>
        <p:nvSpPr>
          <p:cNvPr id="239" name="Google Shape;239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function g modifies f such that: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descr="f" id="240" name="Google Shape;240;p35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63250" y="4062900"/>
            <a:ext cx="322950" cy="635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=" id="241" name="Google Shape;241;p35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45475" y="2988525"/>
            <a:ext cx="910394" cy="635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" id="242" name="Google Shape;242;p35" title="MathEquation,#0000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74900" y="4062900"/>
            <a:ext cx="405426" cy="63499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*" id="243" name="Google Shape;243;p35" title="MathEquation,#0000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81200" y="2971800"/>
            <a:ext cx="526424" cy="6349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 * f = h" id="244" name="Google Shape;244;p35" title="MathEquation,#00000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895375" y="1092825"/>
            <a:ext cx="2278026" cy="635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" id="245" name="Google Shape;245;p35" title="MathEquation,#00000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194800" y="4062900"/>
            <a:ext cx="361824" cy="635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3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655725" y="1875413"/>
            <a:ext cx="2133600" cy="214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3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809750" y="1875413"/>
            <a:ext cx="2133600" cy="214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35"/>
          <p:cNvPicPr preferRelativeResize="0"/>
          <p:nvPr/>
        </p:nvPicPr>
        <p:blipFill rotWithShape="1">
          <a:blip r:embed="rId11">
            <a:alphaModFix/>
          </a:blip>
          <a:srcRect b="12111" l="58067" r="0" t="0"/>
          <a:stretch/>
        </p:blipFill>
        <p:spPr>
          <a:xfrm>
            <a:off x="87725" y="2197713"/>
            <a:ext cx="1817275" cy="178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Convolutions</a:t>
            </a:r>
            <a:endParaRPr/>
          </a:p>
        </p:txBody>
      </p:sp>
      <p:sp>
        <p:nvSpPr>
          <p:cNvPr id="254" name="Google Shape;254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55" name="Google Shape;25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7052" y="-182125"/>
            <a:ext cx="513404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Convolutions</a:t>
            </a:r>
            <a:endParaRPr/>
          </a:p>
        </p:txBody>
      </p:sp>
      <p:sp>
        <p:nvSpPr>
          <p:cNvPr id="261" name="Google Shape;261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function g modifies f such that: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descr="f" id="262" name="Google Shape;262;p37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63250" y="4062900"/>
            <a:ext cx="322950" cy="635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=" id="263" name="Google Shape;263;p37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45475" y="2988525"/>
            <a:ext cx="910394" cy="635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" id="264" name="Google Shape;264;p37" title="MathEquation,#0000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74900" y="4062900"/>
            <a:ext cx="405426" cy="63499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*" id="265" name="Google Shape;265;p37" title="MathEquation,#0000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81200" y="2971800"/>
            <a:ext cx="526424" cy="6349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" id="266" name="Google Shape;266;p37" title="MathEquation,#00000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94800" y="4062900"/>
            <a:ext cx="361824" cy="635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3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655725" y="1875413"/>
            <a:ext cx="2133600" cy="214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3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809750" y="1875413"/>
            <a:ext cx="2133600" cy="214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37"/>
          <p:cNvPicPr preferRelativeResize="0"/>
          <p:nvPr/>
        </p:nvPicPr>
        <p:blipFill rotWithShape="1">
          <a:blip r:embed="rId10">
            <a:alphaModFix/>
          </a:blip>
          <a:srcRect b="12111" l="58067" r="0" t="0"/>
          <a:stretch/>
        </p:blipFill>
        <p:spPr>
          <a:xfrm>
            <a:off x="87725" y="2197713"/>
            <a:ext cx="1817275" cy="17831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 * f = f * g = h" id="270" name="Google Shape;270;p37" title="MathEquation,#00000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863625" y="1017725"/>
            <a:ext cx="4233334" cy="63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38"/>
          <p:cNvSpPr txBox="1"/>
          <p:nvPr/>
        </p:nvSpPr>
        <p:spPr>
          <a:xfrm>
            <a:off x="510775" y="4713400"/>
            <a:ext cx="13842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@ CVL, ETHZ</a:t>
            </a:r>
            <a:endParaRPr/>
          </a:p>
        </p:txBody>
      </p:sp>
      <p:pic>
        <p:nvPicPr>
          <p:cNvPr id="278" name="Google Shape;278;p38" title="part 005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1000" y="0"/>
            <a:ext cx="8379379" cy="4713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Convolutions</a:t>
            </a:r>
            <a:endParaRPr/>
          </a:p>
        </p:txBody>
      </p:sp>
      <p:sp>
        <p:nvSpPr>
          <p:cNvPr id="284" name="Google Shape;284;p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Gaussian filter</a:t>
            </a:r>
            <a:endParaRPr/>
          </a:p>
        </p:txBody>
      </p:sp>
      <p:sp>
        <p:nvSpPr>
          <p:cNvPr id="285" name="Google Shape;285;p39"/>
          <p:cNvSpPr/>
          <p:nvPr/>
        </p:nvSpPr>
        <p:spPr>
          <a:xfrm>
            <a:off x="3977888" y="3829750"/>
            <a:ext cx="1646400" cy="364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6" name="Google Shape;28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0697" y="2044832"/>
            <a:ext cx="1646400" cy="136234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39"/>
          <p:cNvPicPr preferRelativeResize="0"/>
          <p:nvPr/>
        </p:nvPicPr>
        <p:blipFill rotWithShape="1">
          <a:blip r:embed="rId4">
            <a:alphaModFix/>
          </a:blip>
          <a:srcRect b="6263" l="0" r="3864" t="8171"/>
          <a:stretch/>
        </p:blipFill>
        <p:spPr>
          <a:xfrm>
            <a:off x="311700" y="1749047"/>
            <a:ext cx="2551800" cy="195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80500" y="1749050"/>
            <a:ext cx="2551800" cy="19243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*" id="289" name="Google Shape;289;p39" title="MathEquation,#0000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13400" y="2408500"/>
            <a:ext cx="526424" cy="6349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=" id="290" name="Google Shape;290;p39" title="MathEquation,#00000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181600" y="2514600"/>
            <a:ext cx="910394" cy="63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More filters</a:t>
            </a:r>
            <a:endParaRPr/>
          </a:p>
        </p:txBody>
      </p:sp>
      <p:sp>
        <p:nvSpPr>
          <p:cNvPr id="296" name="Google Shape;296;p4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Sobel filters</a:t>
            </a:r>
            <a:endParaRPr/>
          </a:p>
        </p:txBody>
      </p:sp>
      <p:pic>
        <p:nvPicPr>
          <p:cNvPr id="297" name="Google Shape;297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5788" y="1867263"/>
            <a:ext cx="4333875" cy="202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Because o</a:t>
            </a:r>
            <a:r>
              <a:rPr lang="en"/>
              <a:t>nce is not enough</a:t>
            </a:r>
            <a:endParaRPr/>
          </a:p>
        </p:txBody>
      </p:sp>
      <p:sp>
        <p:nvSpPr>
          <p:cNvPr id="303" name="Google Shape;303;p4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Sobel filters</a:t>
            </a:r>
            <a:endParaRPr/>
          </a:p>
        </p:txBody>
      </p:sp>
      <p:pic>
        <p:nvPicPr>
          <p:cNvPr id="304" name="Google Shape;304;p41"/>
          <p:cNvPicPr preferRelativeResize="0"/>
          <p:nvPr/>
        </p:nvPicPr>
        <p:blipFill rotWithShape="1">
          <a:blip r:embed="rId3">
            <a:alphaModFix/>
          </a:blip>
          <a:srcRect b="0" l="0" r="56487" t="0"/>
          <a:stretch/>
        </p:blipFill>
        <p:spPr>
          <a:xfrm>
            <a:off x="547548" y="1704775"/>
            <a:ext cx="1409675" cy="1516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41"/>
          <p:cNvPicPr preferRelativeResize="0"/>
          <p:nvPr/>
        </p:nvPicPr>
        <p:blipFill rotWithShape="1">
          <a:blip r:embed="rId3">
            <a:alphaModFix/>
          </a:blip>
          <a:srcRect b="0" l="58824" r="0" t="0"/>
          <a:stretch/>
        </p:blipFill>
        <p:spPr>
          <a:xfrm>
            <a:off x="395675" y="3320875"/>
            <a:ext cx="1409675" cy="16026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13250" y="2007675"/>
            <a:ext cx="2133600" cy="21431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*" id="307" name="Google Shape;307;p41" title="MathEquation,#0000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46600" y="2865700"/>
            <a:ext cx="526424" cy="6349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=" id="308" name="Google Shape;308;p41" title="MathEquation,#0000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87075" y="2865700"/>
            <a:ext cx="910394" cy="63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4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44950" y="633263"/>
            <a:ext cx="2133600" cy="214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4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044950" y="2865688"/>
            <a:ext cx="2133600" cy="214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Even more filters</a:t>
            </a:r>
            <a:endParaRPr/>
          </a:p>
        </p:txBody>
      </p:sp>
      <p:sp>
        <p:nvSpPr>
          <p:cNvPr id="316" name="Google Shape;316;p4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Gabor filters</a:t>
            </a:r>
            <a:endParaRPr/>
          </a:p>
        </p:txBody>
      </p:sp>
      <p:pic>
        <p:nvPicPr>
          <p:cNvPr id="317" name="Google Shape;317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4675" y="1547425"/>
            <a:ext cx="3563400" cy="3087100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42"/>
          <p:cNvSpPr txBox="1"/>
          <p:nvPr/>
        </p:nvSpPr>
        <p:spPr>
          <a:xfrm>
            <a:off x="422225" y="2303075"/>
            <a:ext cx="4149900" cy="12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Gaussian filters modulated by sinusoidal signal of different orientations</a:t>
            </a:r>
            <a:endParaRPr sz="1800"/>
          </a:p>
        </p:txBody>
      </p:sp>
      <p:pic>
        <p:nvPicPr>
          <p:cNvPr id="319" name="Google Shape;319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2225" y="3248160"/>
            <a:ext cx="4149899" cy="10633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Eureka!</a:t>
            </a:r>
            <a:endParaRPr/>
          </a:p>
        </p:txBody>
      </p:sp>
      <p:sp>
        <p:nvSpPr>
          <p:cNvPr id="325" name="Google Shape;325;p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26" name="Google Shape;326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9700" y="1132198"/>
            <a:ext cx="5994825" cy="2958800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43"/>
          <p:cNvSpPr txBox="1"/>
          <p:nvPr/>
        </p:nvSpPr>
        <p:spPr>
          <a:xfrm>
            <a:off x="4572000" y="4205475"/>
            <a:ext cx="2902800" cy="4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[A. K. Jain et al. 1998] </a:t>
            </a:r>
            <a:endParaRPr sz="18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6"/>
          <p:cNvSpPr txBox="1"/>
          <p:nvPr>
            <p:ph idx="1" type="body"/>
          </p:nvPr>
        </p:nvSpPr>
        <p:spPr>
          <a:xfrm>
            <a:off x="628650" y="1671525"/>
            <a:ext cx="7886700" cy="18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23F4F"/>
              </a:buClr>
              <a:buSzPts val="2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23F4F"/>
              </a:buClr>
              <a:buSzPts val="2100"/>
              <a:buNone/>
            </a:pPr>
            <a:r>
              <a:rPr lang="en" sz="2400"/>
              <a:t>It’s not just about the eye, the mere sensor</a:t>
            </a:r>
            <a:endParaRPr sz="2400"/>
          </a:p>
          <a:p>
            <a:pPr indent="0" lvl="0" marL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23F4F"/>
              </a:buClr>
              <a:buSzPts val="2100"/>
              <a:buNone/>
            </a:pPr>
            <a:r>
              <a:t/>
            </a:r>
            <a:endParaRPr sz="2400"/>
          </a:p>
          <a:p>
            <a:pPr indent="0" lvl="0" marL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23F4F"/>
              </a:buClr>
              <a:buSzPts val="2100"/>
              <a:buNone/>
            </a:pPr>
            <a:r>
              <a:rPr lang="en" sz="2400"/>
              <a:t>Human Vision is done in the brain!</a:t>
            </a:r>
            <a:endParaRPr sz="2400"/>
          </a:p>
          <a:p>
            <a:pPr indent="0" lvl="0" marL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23F4F"/>
              </a:buClr>
              <a:buSzPts val="2100"/>
              <a:buNone/>
            </a:pPr>
            <a:r>
              <a:t/>
            </a:r>
            <a:endParaRPr/>
          </a:p>
          <a:p>
            <a:pPr indent="0" lvl="0" marL="3429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23F4F"/>
              </a:buClr>
              <a:buSzPts val="2100"/>
              <a:buNone/>
            </a:pPr>
            <a:r>
              <a:t/>
            </a:r>
            <a:endParaRPr/>
          </a:p>
        </p:txBody>
      </p:sp>
      <p:sp>
        <p:nvSpPr>
          <p:cNvPr id="155" name="Google Shape;155;p26"/>
          <p:cNvSpPr txBox="1"/>
          <p:nvPr/>
        </p:nvSpPr>
        <p:spPr>
          <a:xfrm>
            <a:off x="159000" y="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Vision</a:t>
            </a:r>
            <a:endParaRPr sz="2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Loosely linked to the human brain</a:t>
            </a:r>
            <a:endParaRPr/>
          </a:p>
        </p:txBody>
      </p:sp>
      <p:sp>
        <p:nvSpPr>
          <p:cNvPr id="333" name="Google Shape;333;p4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Gabor filters</a:t>
            </a:r>
            <a:endParaRPr/>
          </a:p>
        </p:txBody>
      </p:sp>
      <p:pic>
        <p:nvPicPr>
          <p:cNvPr id="334" name="Google Shape;33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28275" y="1547425"/>
            <a:ext cx="3563400" cy="308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10001" y="309212"/>
            <a:ext cx="2295001" cy="4386727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44"/>
          <p:cNvSpPr txBox="1"/>
          <p:nvPr/>
        </p:nvSpPr>
        <p:spPr>
          <a:xfrm>
            <a:off x="311700" y="3467850"/>
            <a:ext cx="2762700" cy="8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980000"/>
                </a:solidFill>
              </a:rPr>
              <a:t>V1 Cells in the Visual Cortex =&gt; like Gabor filters</a:t>
            </a:r>
            <a:endParaRPr sz="1800">
              <a:solidFill>
                <a:srgbClr val="980000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Features</a:t>
            </a:r>
            <a:endParaRPr/>
          </a:p>
        </p:txBody>
      </p:sp>
      <p:sp>
        <p:nvSpPr>
          <p:cNvPr id="342" name="Google Shape;342;p4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p45"/>
          <p:cNvSpPr/>
          <p:nvPr/>
        </p:nvSpPr>
        <p:spPr>
          <a:xfrm>
            <a:off x="950850" y="1981650"/>
            <a:ext cx="1241700" cy="10200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Filters</a:t>
            </a:r>
            <a:endParaRPr/>
          </a:p>
        </p:txBody>
      </p:sp>
      <p:sp>
        <p:nvSpPr>
          <p:cNvPr id="344" name="Google Shape;344;p45"/>
          <p:cNvSpPr/>
          <p:nvPr/>
        </p:nvSpPr>
        <p:spPr>
          <a:xfrm>
            <a:off x="874650" y="1905450"/>
            <a:ext cx="1241700" cy="10200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Filters</a:t>
            </a:r>
            <a:endParaRPr/>
          </a:p>
        </p:txBody>
      </p:sp>
      <p:sp>
        <p:nvSpPr>
          <p:cNvPr id="345" name="Google Shape;345;p45"/>
          <p:cNvSpPr/>
          <p:nvPr/>
        </p:nvSpPr>
        <p:spPr>
          <a:xfrm>
            <a:off x="798450" y="1829250"/>
            <a:ext cx="1241700" cy="10200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Filters</a:t>
            </a:r>
            <a:endParaRPr/>
          </a:p>
        </p:txBody>
      </p:sp>
      <p:sp>
        <p:nvSpPr>
          <p:cNvPr id="346" name="Google Shape;346;p45"/>
          <p:cNvSpPr txBox="1"/>
          <p:nvPr/>
        </p:nvSpPr>
        <p:spPr>
          <a:xfrm>
            <a:off x="3707250" y="3730125"/>
            <a:ext cx="4845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80000"/>
                </a:solidFill>
              </a:rPr>
              <a:t>What patterns do you want the machine to recognize?</a:t>
            </a:r>
            <a:endParaRPr>
              <a:solidFill>
                <a:srgbClr val="980000"/>
              </a:solidFill>
            </a:endParaRPr>
          </a:p>
        </p:txBody>
      </p:sp>
      <p:sp>
        <p:nvSpPr>
          <p:cNvPr id="347" name="Google Shape;347;p45"/>
          <p:cNvSpPr/>
          <p:nvPr/>
        </p:nvSpPr>
        <p:spPr>
          <a:xfrm>
            <a:off x="4645725" y="2278975"/>
            <a:ext cx="772200" cy="342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8" name="Google Shape;348;p45"/>
          <p:cNvPicPr preferRelativeResize="0"/>
          <p:nvPr/>
        </p:nvPicPr>
        <p:blipFill rotWithShape="1">
          <a:blip r:embed="rId3">
            <a:alphaModFix/>
          </a:blip>
          <a:srcRect b="6263" l="0" r="3864" t="8171"/>
          <a:stretch/>
        </p:blipFill>
        <p:spPr>
          <a:xfrm>
            <a:off x="2784362" y="1810087"/>
            <a:ext cx="1780238" cy="1363125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45"/>
          <p:cNvSpPr/>
          <p:nvPr/>
        </p:nvSpPr>
        <p:spPr>
          <a:xfrm>
            <a:off x="5988625" y="1832575"/>
            <a:ext cx="1559100" cy="12351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p45"/>
          <p:cNvSpPr/>
          <p:nvPr/>
        </p:nvSpPr>
        <p:spPr>
          <a:xfrm>
            <a:off x="5912425" y="1756375"/>
            <a:ext cx="1559100" cy="12351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45"/>
          <p:cNvSpPr/>
          <p:nvPr/>
        </p:nvSpPr>
        <p:spPr>
          <a:xfrm>
            <a:off x="5836225" y="1680175"/>
            <a:ext cx="1559100" cy="12351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Features/ feature maps</a:t>
            </a:r>
            <a:endParaRPr/>
          </a:p>
        </p:txBody>
      </p:sp>
      <p:pic>
        <p:nvPicPr>
          <p:cNvPr descr="*" id="352" name="Google Shape;352;p45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92550" y="2056425"/>
            <a:ext cx="526424" cy="634999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45"/>
          <p:cNvSpPr txBox="1"/>
          <p:nvPr/>
        </p:nvSpPr>
        <p:spPr>
          <a:xfrm>
            <a:off x="1325950" y="3736975"/>
            <a:ext cx="2506200" cy="4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filters = 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classics</a:t>
            </a:r>
            <a:endParaRPr/>
          </a:p>
        </p:txBody>
      </p:sp>
      <p:sp>
        <p:nvSpPr>
          <p:cNvPr id="359" name="Google Shape;359;p46"/>
          <p:cNvSpPr txBox="1"/>
          <p:nvPr>
            <p:ph idx="1" type="body"/>
          </p:nvPr>
        </p:nvSpPr>
        <p:spPr>
          <a:xfrm>
            <a:off x="311700" y="11233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Convolutions can be applied to obtain good features</a:t>
            </a:r>
            <a:endParaRPr/>
          </a:p>
        </p:txBody>
      </p:sp>
      <p:sp>
        <p:nvSpPr>
          <p:cNvPr id="360" name="Google Shape;360;p46"/>
          <p:cNvSpPr/>
          <p:nvPr/>
        </p:nvSpPr>
        <p:spPr>
          <a:xfrm>
            <a:off x="410345" y="1879605"/>
            <a:ext cx="2681400" cy="22584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Input Image</a:t>
            </a:r>
            <a:endParaRPr/>
          </a:p>
        </p:txBody>
      </p:sp>
      <p:sp>
        <p:nvSpPr>
          <p:cNvPr id="361" name="Google Shape;361;p46"/>
          <p:cNvSpPr/>
          <p:nvPr/>
        </p:nvSpPr>
        <p:spPr>
          <a:xfrm>
            <a:off x="3484775" y="1981650"/>
            <a:ext cx="1241700" cy="10200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76200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Filters</a:t>
            </a:r>
            <a:endParaRPr/>
          </a:p>
        </p:txBody>
      </p:sp>
      <p:sp>
        <p:nvSpPr>
          <p:cNvPr id="362" name="Google Shape;362;p46"/>
          <p:cNvSpPr/>
          <p:nvPr/>
        </p:nvSpPr>
        <p:spPr>
          <a:xfrm>
            <a:off x="5062624" y="1879600"/>
            <a:ext cx="1122300" cy="22584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Features</a:t>
            </a:r>
            <a:endParaRPr/>
          </a:p>
        </p:txBody>
      </p:sp>
      <p:sp>
        <p:nvSpPr>
          <p:cNvPr id="363" name="Google Shape;363;p46"/>
          <p:cNvSpPr/>
          <p:nvPr/>
        </p:nvSpPr>
        <p:spPr>
          <a:xfrm>
            <a:off x="3368288" y="3220150"/>
            <a:ext cx="1646400" cy="364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p46"/>
          <p:cNvSpPr/>
          <p:nvPr/>
        </p:nvSpPr>
        <p:spPr>
          <a:xfrm>
            <a:off x="6644893" y="3220150"/>
            <a:ext cx="672000" cy="364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46"/>
          <p:cNvSpPr/>
          <p:nvPr/>
        </p:nvSpPr>
        <p:spPr>
          <a:xfrm>
            <a:off x="7979075" y="1879600"/>
            <a:ext cx="918000" cy="22584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Output</a:t>
            </a:r>
            <a:endParaRPr/>
          </a:p>
        </p:txBody>
      </p:sp>
      <p:sp>
        <p:nvSpPr>
          <p:cNvPr id="366" name="Google Shape;366;p46"/>
          <p:cNvSpPr/>
          <p:nvPr/>
        </p:nvSpPr>
        <p:spPr>
          <a:xfrm>
            <a:off x="6311763" y="2156475"/>
            <a:ext cx="1429200" cy="8490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Linear/Logistic Regression</a:t>
            </a:r>
            <a:endParaRPr/>
          </a:p>
        </p:txBody>
      </p:sp>
      <p:sp>
        <p:nvSpPr>
          <p:cNvPr id="367" name="Google Shape;367;p46"/>
          <p:cNvSpPr/>
          <p:nvPr/>
        </p:nvSpPr>
        <p:spPr>
          <a:xfrm>
            <a:off x="6311763" y="1165875"/>
            <a:ext cx="1429200" cy="8490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Handcrafted rules</a:t>
            </a:r>
            <a:endParaRPr/>
          </a:p>
        </p:txBody>
      </p:sp>
      <p:sp>
        <p:nvSpPr>
          <p:cNvPr id="368" name="Google Shape;368;p46"/>
          <p:cNvSpPr/>
          <p:nvPr/>
        </p:nvSpPr>
        <p:spPr>
          <a:xfrm>
            <a:off x="6311763" y="3680475"/>
            <a:ext cx="1429200" cy="8490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PCA/ LDA</a:t>
            </a:r>
            <a:endParaRPr/>
          </a:p>
        </p:txBody>
      </p:sp>
      <p:pic>
        <p:nvPicPr>
          <p:cNvPr descr="*" id="369" name="Google Shape;369;p46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30750" y="2056425"/>
            <a:ext cx="526424" cy="634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Here comes the CNN!</a:t>
            </a:r>
            <a:endParaRPr/>
          </a:p>
        </p:txBody>
      </p:sp>
      <p:sp>
        <p:nvSpPr>
          <p:cNvPr id="375" name="Google Shape;375;p47"/>
          <p:cNvSpPr txBox="1"/>
          <p:nvPr>
            <p:ph idx="1" type="body"/>
          </p:nvPr>
        </p:nvSpPr>
        <p:spPr>
          <a:xfrm>
            <a:off x="311700" y="11233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Optimize the filters until the Output is good!</a:t>
            </a:r>
            <a:endParaRPr/>
          </a:p>
        </p:txBody>
      </p:sp>
      <p:sp>
        <p:nvSpPr>
          <p:cNvPr id="376" name="Google Shape;376;p47"/>
          <p:cNvSpPr/>
          <p:nvPr/>
        </p:nvSpPr>
        <p:spPr>
          <a:xfrm>
            <a:off x="3484775" y="1981650"/>
            <a:ext cx="1241700" cy="1020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7620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Filters</a:t>
            </a:r>
            <a:endParaRPr/>
          </a:p>
        </p:txBody>
      </p:sp>
      <p:sp>
        <p:nvSpPr>
          <p:cNvPr id="377" name="Google Shape;377;p47"/>
          <p:cNvSpPr/>
          <p:nvPr/>
        </p:nvSpPr>
        <p:spPr>
          <a:xfrm>
            <a:off x="5062625" y="1879600"/>
            <a:ext cx="918000" cy="2258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Features</a:t>
            </a:r>
            <a:endParaRPr/>
          </a:p>
        </p:txBody>
      </p:sp>
      <p:sp>
        <p:nvSpPr>
          <p:cNvPr id="378" name="Google Shape;378;p47"/>
          <p:cNvSpPr/>
          <p:nvPr/>
        </p:nvSpPr>
        <p:spPr>
          <a:xfrm>
            <a:off x="3368288" y="3220150"/>
            <a:ext cx="1646400" cy="364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p47"/>
          <p:cNvSpPr/>
          <p:nvPr/>
        </p:nvSpPr>
        <p:spPr>
          <a:xfrm>
            <a:off x="6797293" y="3220150"/>
            <a:ext cx="672000" cy="364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p47"/>
          <p:cNvSpPr/>
          <p:nvPr/>
        </p:nvSpPr>
        <p:spPr>
          <a:xfrm>
            <a:off x="7979075" y="1879600"/>
            <a:ext cx="918000" cy="2258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Output</a:t>
            </a:r>
            <a:endParaRPr/>
          </a:p>
        </p:txBody>
      </p:sp>
      <p:sp>
        <p:nvSpPr>
          <p:cNvPr id="381" name="Google Shape;381;p47"/>
          <p:cNvSpPr/>
          <p:nvPr/>
        </p:nvSpPr>
        <p:spPr>
          <a:xfrm>
            <a:off x="6464163" y="2156475"/>
            <a:ext cx="1429200" cy="849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Linear/Logistic Regression</a:t>
            </a:r>
            <a:endParaRPr/>
          </a:p>
        </p:txBody>
      </p:sp>
      <p:pic>
        <p:nvPicPr>
          <p:cNvPr id="382" name="Google Shape;382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875" y="2418741"/>
            <a:ext cx="3091748" cy="152166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*" id="383" name="Google Shape;383;p47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54550" y="2056425"/>
            <a:ext cx="526424" cy="634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Here comes the CNN!</a:t>
            </a:r>
            <a:endParaRPr/>
          </a:p>
        </p:txBody>
      </p:sp>
      <p:sp>
        <p:nvSpPr>
          <p:cNvPr id="389" name="Google Shape;389;p48"/>
          <p:cNvSpPr txBox="1"/>
          <p:nvPr>
            <p:ph idx="1" type="body"/>
          </p:nvPr>
        </p:nvSpPr>
        <p:spPr>
          <a:xfrm>
            <a:off x="311700" y="11233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Optimize the filters until the Output is good!</a:t>
            </a:r>
            <a:endParaRPr/>
          </a:p>
        </p:txBody>
      </p:sp>
      <p:sp>
        <p:nvSpPr>
          <p:cNvPr id="390" name="Google Shape;390;p48"/>
          <p:cNvSpPr/>
          <p:nvPr/>
        </p:nvSpPr>
        <p:spPr>
          <a:xfrm>
            <a:off x="3484775" y="1981650"/>
            <a:ext cx="1241700" cy="1020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7620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Filters</a:t>
            </a:r>
            <a:endParaRPr/>
          </a:p>
        </p:txBody>
      </p:sp>
      <p:sp>
        <p:nvSpPr>
          <p:cNvPr id="391" name="Google Shape;391;p48"/>
          <p:cNvSpPr/>
          <p:nvPr/>
        </p:nvSpPr>
        <p:spPr>
          <a:xfrm>
            <a:off x="3368288" y="3220150"/>
            <a:ext cx="1646400" cy="364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p48"/>
          <p:cNvSpPr/>
          <p:nvPr/>
        </p:nvSpPr>
        <p:spPr>
          <a:xfrm>
            <a:off x="6622431" y="2997475"/>
            <a:ext cx="1241700" cy="364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93" name="Google Shape;393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875" y="2418741"/>
            <a:ext cx="3091748" cy="152166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*" id="394" name="Google Shape;394;p48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54550" y="2056425"/>
            <a:ext cx="526424" cy="634999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p48"/>
          <p:cNvSpPr/>
          <p:nvPr/>
        </p:nvSpPr>
        <p:spPr>
          <a:xfrm>
            <a:off x="5038700" y="2485225"/>
            <a:ext cx="1459800" cy="1296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Maps</a:t>
            </a:r>
            <a:endParaRPr/>
          </a:p>
        </p:txBody>
      </p:sp>
      <p:sp>
        <p:nvSpPr>
          <p:cNvPr id="396" name="Google Shape;396;p48"/>
          <p:cNvSpPr/>
          <p:nvPr/>
        </p:nvSpPr>
        <p:spPr>
          <a:xfrm>
            <a:off x="6622425" y="1717650"/>
            <a:ext cx="1241700" cy="1020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7620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Filters</a:t>
            </a:r>
            <a:endParaRPr/>
          </a:p>
        </p:txBody>
      </p:sp>
      <p:pic>
        <p:nvPicPr>
          <p:cNvPr descr="*" id="397" name="Google Shape;397;p48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75400" y="1717650"/>
            <a:ext cx="526424" cy="6349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98" name="Google Shape;398;p48"/>
          <p:cNvCxnSpPr/>
          <p:nvPr/>
        </p:nvCxnSpPr>
        <p:spPr>
          <a:xfrm flipH="1" rot="10800000">
            <a:off x="8007250" y="3103750"/>
            <a:ext cx="877200" cy="144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Yan LeCun’s CNN</a:t>
            </a:r>
            <a:endParaRPr/>
          </a:p>
        </p:txBody>
      </p:sp>
      <p:sp>
        <p:nvSpPr>
          <p:cNvPr id="404" name="Google Shape;404;p4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405" name="Google Shape;405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3775" y="1390962"/>
            <a:ext cx="8520600" cy="29079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The Devil is in the Details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Google Shape;411;p5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412" name="Google Shape;412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800" y="1294200"/>
            <a:ext cx="4912025" cy="3274675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50"/>
          <p:cNvSpPr txBox="1"/>
          <p:nvPr/>
        </p:nvSpPr>
        <p:spPr>
          <a:xfrm>
            <a:off x="5832300" y="1431538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Mask (Kernel)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Char char="-"/>
            </a:pPr>
            <a:r>
              <a:rPr lang="en" sz="1800">
                <a:solidFill>
                  <a:schemeClr val="dk2"/>
                </a:solidFill>
              </a:rPr>
              <a:t>Size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-"/>
            </a:pPr>
            <a:r>
              <a:rPr lang="en" sz="1800">
                <a:solidFill>
                  <a:schemeClr val="dk2"/>
                </a:solidFill>
              </a:rPr>
              <a:t>Stride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-"/>
            </a:pPr>
            <a:r>
              <a:rPr lang="en" sz="1800">
                <a:solidFill>
                  <a:schemeClr val="dk2"/>
                </a:solidFill>
              </a:rPr>
              <a:t>Dilation =&gt; relationship between distant pixels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-"/>
            </a:pPr>
            <a:r>
              <a:rPr lang="en" sz="1800">
                <a:solidFill>
                  <a:schemeClr val="dk2"/>
                </a:solidFill>
              </a:rPr>
              <a:t>Pooling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-"/>
            </a:pPr>
            <a:r>
              <a:rPr lang="en" sz="1800">
                <a:solidFill>
                  <a:schemeClr val="dk2"/>
                </a:solidFill>
              </a:rPr>
              <a:t>Width and Depth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Dimension reduction</a:t>
            </a:r>
            <a:endParaRPr/>
          </a:p>
        </p:txBody>
      </p:sp>
      <p:sp>
        <p:nvSpPr>
          <p:cNvPr id="419" name="Google Shape;419;p5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420" name="Google Shape;420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9725" y="1783793"/>
            <a:ext cx="3123150" cy="2514175"/>
          </a:xfrm>
          <a:prstGeom prst="rect">
            <a:avLst/>
          </a:prstGeom>
          <a:noFill/>
          <a:ln>
            <a:noFill/>
          </a:ln>
        </p:spPr>
      </p:pic>
      <p:sp>
        <p:nvSpPr>
          <p:cNvPr id="421" name="Google Shape;421;p51"/>
          <p:cNvSpPr txBox="1"/>
          <p:nvPr/>
        </p:nvSpPr>
        <p:spPr>
          <a:xfrm>
            <a:off x="5244750" y="1617350"/>
            <a:ext cx="1602900" cy="142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Average Pooling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Max Pooling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Non-linearity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p5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428" name="Google Shape;428;p52" title="part 006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5125" y="349700"/>
            <a:ext cx="7278926" cy="4094399"/>
          </a:xfrm>
          <a:prstGeom prst="rect">
            <a:avLst/>
          </a:prstGeom>
          <a:noFill/>
          <a:ln>
            <a:noFill/>
          </a:ln>
        </p:spPr>
      </p:pic>
      <p:sp>
        <p:nvSpPr>
          <p:cNvPr id="429" name="Google Shape;429;p52"/>
          <p:cNvSpPr txBox="1"/>
          <p:nvPr/>
        </p:nvSpPr>
        <p:spPr>
          <a:xfrm>
            <a:off x="663175" y="4561000"/>
            <a:ext cx="13842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@ CVL, ETHZ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Kernel size / Mask size</a:t>
            </a:r>
            <a:endParaRPr/>
          </a:p>
        </p:txBody>
      </p:sp>
      <p:sp>
        <p:nvSpPr>
          <p:cNvPr id="435" name="Google Shape;435;p5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Kernel size / Mask size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436" name="Google Shape;436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475" y="2054475"/>
            <a:ext cx="3361900" cy="2039550"/>
          </a:xfrm>
          <a:prstGeom prst="rect">
            <a:avLst/>
          </a:prstGeom>
          <a:noFill/>
          <a:ln>
            <a:noFill/>
          </a:ln>
        </p:spPr>
      </p:pic>
      <p:sp>
        <p:nvSpPr>
          <p:cNvPr id="437" name="Google Shape;437;p53"/>
          <p:cNvSpPr txBox="1"/>
          <p:nvPr/>
        </p:nvSpPr>
        <p:spPr>
          <a:xfrm>
            <a:off x="4385825" y="1714950"/>
            <a:ext cx="3045300" cy="13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Number of parameters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Size of the receptive field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Computational cost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27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41393" l="0" r="0" t="0"/>
          <a:stretch/>
        </p:blipFill>
        <p:spPr>
          <a:xfrm>
            <a:off x="114300" y="1272506"/>
            <a:ext cx="4816500" cy="2746200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7"/>
          <p:cNvSpPr txBox="1"/>
          <p:nvPr/>
        </p:nvSpPr>
        <p:spPr>
          <a:xfrm>
            <a:off x="5756531" y="1318460"/>
            <a:ext cx="1782300" cy="366600"/>
          </a:xfrm>
          <a:prstGeom prst="rect">
            <a:avLst/>
          </a:prstGeom>
          <a:solidFill>
            <a:srgbClr val="D8E2F3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Pattern Recognition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27"/>
          <p:cNvSpPr txBox="1"/>
          <p:nvPr/>
        </p:nvSpPr>
        <p:spPr>
          <a:xfrm>
            <a:off x="6539200" y="2577508"/>
            <a:ext cx="2137500" cy="445500"/>
          </a:xfrm>
          <a:prstGeom prst="rect">
            <a:avLst/>
          </a:prstGeom>
          <a:solidFill>
            <a:srgbClr val="D8E2F3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background areas and chaos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27"/>
          <p:cNvSpPr txBox="1"/>
          <p:nvPr/>
        </p:nvSpPr>
        <p:spPr>
          <a:xfrm>
            <a:off x="7883401" y="1593625"/>
            <a:ext cx="796200" cy="271500"/>
          </a:xfrm>
          <a:prstGeom prst="rect">
            <a:avLst/>
          </a:prstGeom>
          <a:solidFill>
            <a:srgbClr val="D8E2F3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objects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27"/>
          <p:cNvSpPr txBox="1"/>
          <p:nvPr/>
        </p:nvSpPr>
        <p:spPr>
          <a:xfrm>
            <a:off x="5486400" y="2003352"/>
            <a:ext cx="2316900" cy="445500"/>
          </a:xfrm>
          <a:prstGeom prst="rect">
            <a:avLst/>
          </a:prstGeom>
          <a:solidFill>
            <a:srgbClr val="D8E2F3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construct a system of programs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27"/>
          <p:cNvSpPr txBox="1"/>
          <p:nvPr/>
        </p:nvSpPr>
        <p:spPr>
          <a:xfrm>
            <a:off x="5242175" y="3106322"/>
            <a:ext cx="1576500" cy="445500"/>
          </a:xfrm>
          <a:prstGeom prst="rect">
            <a:avLst/>
          </a:prstGeom>
          <a:solidFill>
            <a:srgbClr val="D8E2F3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Object Identification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27"/>
          <p:cNvSpPr txBox="1"/>
          <p:nvPr/>
        </p:nvSpPr>
        <p:spPr>
          <a:xfrm>
            <a:off x="5086350" y="4052951"/>
            <a:ext cx="3850500" cy="6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Still an open problem, after &gt; 50 years!!</a:t>
            </a:r>
            <a:endParaRPr sz="1100"/>
          </a:p>
        </p:txBody>
      </p:sp>
      <p:sp>
        <p:nvSpPr>
          <p:cNvPr id="167" name="Google Shape;167;p27"/>
          <p:cNvSpPr txBox="1"/>
          <p:nvPr/>
        </p:nvSpPr>
        <p:spPr>
          <a:xfrm>
            <a:off x="159000" y="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Artificial Intelligence for Vision</a:t>
            </a:r>
            <a:endParaRPr sz="2800">
              <a:solidFill>
                <a:srgbClr val="000000"/>
              </a:solidFill>
            </a:endParaRPr>
          </a:p>
        </p:txBody>
      </p:sp>
      <p:sp>
        <p:nvSpPr>
          <p:cNvPr id="168" name="Google Shape;168;p27"/>
          <p:cNvSpPr txBox="1"/>
          <p:nvPr/>
        </p:nvSpPr>
        <p:spPr>
          <a:xfrm>
            <a:off x="0" y="4850750"/>
            <a:ext cx="9144000" cy="4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Bishesh Khanal and Ajad Chhatkuli. Second Nepal Winter School in AI. 2019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Kernel size and the receptive field</a:t>
            </a:r>
            <a:endParaRPr/>
          </a:p>
        </p:txBody>
      </p:sp>
      <p:sp>
        <p:nvSpPr>
          <p:cNvPr id="443" name="Google Shape;443;p5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Kernel size / Mask size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444" name="Google Shape;444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475" y="2054475"/>
            <a:ext cx="3361900" cy="203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" name="Google Shape;445;p54"/>
          <p:cNvPicPr preferRelativeResize="0"/>
          <p:nvPr/>
        </p:nvPicPr>
        <p:blipFill rotWithShape="1">
          <a:blip r:embed="rId4">
            <a:alphaModFix/>
          </a:blip>
          <a:srcRect b="0" l="0" r="49364" t="0"/>
          <a:stretch/>
        </p:blipFill>
        <p:spPr>
          <a:xfrm>
            <a:off x="4299075" y="1253075"/>
            <a:ext cx="3286586" cy="3315800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54"/>
          <p:cNvSpPr txBox="1"/>
          <p:nvPr/>
        </p:nvSpPr>
        <p:spPr>
          <a:xfrm>
            <a:off x="5502050" y="4618725"/>
            <a:ext cx="1078200" cy="34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[medium.com]</a:t>
            </a:r>
            <a:endParaRPr sz="11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Dilation filters</a:t>
            </a:r>
            <a:endParaRPr/>
          </a:p>
        </p:txBody>
      </p:sp>
      <p:sp>
        <p:nvSpPr>
          <p:cNvPr id="452" name="Google Shape;452;p5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453" name="Google Shape;453;p55"/>
          <p:cNvPicPr preferRelativeResize="0"/>
          <p:nvPr/>
        </p:nvPicPr>
        <p:blipFill rotWithShape="1">
          <a:blip r:embed="rId3">
            <a:alphaModFix/>
          </a:blip>
          <a:srcRect b="0" l="50186" r="0" t="0"/>
          <a:stretch/>
        </p:blipFill>
        <p:spPr>
          <a:xfrm>
            <a:off x="4400400" y="1231229"/>
            <a:ext cx="2899572" cy="2973675"/>
          </a:xfrm>
          <a:prstGeom prst="rect">
            <a:avLst/>
          </a:prstGeom>
          <a:noFill/>
          <a:ln>
            <a:noFill/>
          </a:ln>
        </p:spPr>
      </p:pic>
      <p:sp>
        <p:nvSpPr>
          <p:cNvPr id="454" name="Google Shape;454;p55"/>
          <p:cNvSpPr txBox="1"/>
          <p:nvPr/>
        </p:nvSpPr>
        <p:spPr>
          <a:xfrm>
            <a:off x="5273450" y="4161525"/>
            <a:ext cx="1078200" cy="34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[medium.com]</a:t>
            </a:r>
            <a:endParaRPr sz="1100"/>
          </a:p>
        </p:txBody>
      </p:sp>
      <p:pic>
        <p:nvPicPr>
          <p:cNvPr id="455" name="Google Shape;455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7150" y="1307175"/>
            <a:ext cx="1671150" cy="161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6" name="Google Shape;456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60118" y="2654193"/>
            <a:ext cx="1558000" cy="15027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57" name="Google Shape;457;p55"/>
          <p:cNvCxnSpPr/>
          <p:nvPr/>
        </p:nvCxnSpPr>
        <p:spPr>
          <a:xfrm>
            <a:off x="1717300" y="2721000"/>
            <a:ext cx="375900" cy="3276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58" name="Google Shape;458;p55"/>
          <p:cNvSpPr txBox="1"/>
          <p:nvPr/>
        </p:nvSpPr>
        <p:spPr>
          <a:xfrm>
            <a:off x="7010725" y="1515350"/>
            <a:ext cx="1748400" cy="8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Computation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Receptive field</a:t>
            </a:r>
            <a:endParaRPr sz="18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Padding and Stride</a:t>
            </a:r>
            <a:endParaRPr/>
          </a:p>
        </p:txBody>
      </p:sp>
      <p:sp>
        <p:nvSpPr>
          <p:cNvPr id="464" name="Google Shape;464;p5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Padding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	Add 1’s or 0’s around the border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Stride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	Sliding window jumps s steps</a:t>
            </a:r>
            <a:endParaRPr/>
          </a:p>
        </p:txBody>
      </p:sp>
      <p:pic>
        <p:nvPicPr>
          <p:cNvPr id="465" name="Google Shape;465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36050" y="1562125"/>
            <a:ext cx="4527798" cy="2546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</a:t>
            </a:r>
            <a:endParaRPr/>
          </a:p>
        </p:txBody>
      </p:sp>
      <p:sp>
        <p:nvSpPr>
          <p:cNvPr id="471" name="Google Shape;471;p5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7145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23F4F"/>
              </a:buClr>
              <a:buSzPts val="2100"/>
              <a:buFont typeface="Noto Sans Symbols"/>
              <a:buChar char="❑"/>
            </a:pPr>
            <a:r>
              <a:rPr lang="en" sz="2100">
                <a:solidFill>
                  <a:srgbClr val="323F4F"/>
                </a:solidFill>
                <a:latin typeface="Calibri"/>
                <a:ea typeface="Calibri"/>
                <a:cs typeface="Calibri"/>
                <a:sym typeface="Calibri"/>
              </a:rPr>
              <a:t> Kernel</a:t>
            </a:r>
            <a:endParaRPr sz="2100">
              <a:solidFill>
                <a:srgbClr val="323F4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145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23F4F"/>
              </a:buClr>
              <a:buSzPts val="2100"/>
              <a:buFont typeface="Calibri"/>
              <a:buChar char="❑"/>
            </a:pPr>
            <a:r>
              <a:rPr lang="en" sz="2100">
                <a:solidFill>
                  <a:srgbClr val="323F4F"/>
                </a:solidFill>
                <a:latin typeface="Calibri"/>
                <a:ea typeface="Calibri"/>
                <a:cs typeface="Calibri"/>
                <a:sym typeface="Calibri"/>
              </a:rPr>
              <a:t> Stride</a:t>
            </a:r>
            <a:endParaRPr sz="2100">
              <a:solidFill>
                <a:srgbClr val="323F4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145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23F4F"/>
              </a:buClr>
              <a:buSzPts val="2100"/>
              <a:buFont typeface="Calibri"/>
              <a:buChar char="❑"/>
            </a:pPr>
            <a:r>
              <a:rPr lang="en" sz="2100">
                <a:solidFill>
                  <a:srgbClr val="323F4F"/>
                </a:solidFill>
                <a:latin typeface="Calibri"/>
                <a:ea typeface="Calibri"/>
                <a:cs typeface="Calibri"/>
                <a:sym typeface="Calibri"/>
              </a:rPr>
              <a:t> Padding</a:t>
            </a:r>
            <a:endParaRPr sz="2100">
              <a:solidFill>
                <a:srgbClr val="323F4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323F4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323F4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323F4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323F4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323F4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145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23F4F"/>
              </a:buClr>
              <a:buSzPts val="2100"/>
              <a:buFont typeface="Calibri"/>
              <a:buChar char="❑"/>
            </a:pPr>
            <a:r>
              <a:rPr lang="en" sz="2100">
                <a:solidFill>
                  <a:srgbClr val="323F4F"/>
                </a:solidFill>
                <a:latin typeface="Calibri"/>
                <a:ea typeface="Calibri"/>
                <a:cs typeface="Calibri"/>
                <a:sym typeface="Calibri"/>
              </a:rPr>
              <a:t> Pooling</a:t>
            </a:r>
            <a:endParaRPr sz="2100">
              <a:solidFill>
                <a:srgbClr val="323F4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323F4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323F4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323F4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323F4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323F4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472" name="Google Shape;472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0825" y="1066728"/>
            <a:ext cx="3970499" cy="223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3" name="Google Shape;473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63475" y="3459462"/>
            <a:ext cx="2045200" cy="1646400"/>
          </a:xfrm>
          <a:prstGeom prst="rect">
            <a:avLst/>
          </a:prstGeom>
          <a:noFill/>
          <a:ln>
            <a:noFill/>
          </a:ln>
        </p:spPr>
      </p:pic>
      <p:sp>
        <p:nvSpPr>
          <p:cNvPr id="474" name="Google Shape;474;p57"/>
          <p:cNvSpPr txBox="1"/>
          <p:nvPr/>
        </p:nvSpPr>
        <p:spPr>
          <a:xfrm>
            <a:off x="5884225" y="1303150"/>
            <a:ext cx="6009300" cy="7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7145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23F4F"/>
              </a:buClr>
              <a:buSzPts val="2100"/>
              <a:buFont typeface="Noto Sans Symbols"/>
              <a:buChar char="❑"/>
            </a:pPr>
            <a:r>
              <a:rPr lang="en" sz="2100">
                <a:solidFill>
                  <a:srgbClr val="323F4F"/>
                </a:solidFill>
                <a:latin typeface="Calibri"/>
                <a:ea typeface="Calibri"/>
                <a:cs typeface="Calibri"/>
                <a:sym typeface="Calibri"/>
              </a:rPr>
              <a:t>Dilation</a:t>
            </a:r>
            <a:endParaRPr/>
          </a:p>
        </p:txBody>
      </p:sp>
      <p:pic>
        <p:nvPicPr>
          <p:cNvPr id="475" name="Google Shape;475;p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34950" y="1764375"/>
            <a:ext cx="1671150" cy="161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6" name="Google Shape;476;p5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32118" y="3263793"/>
            <a:ext cx="1558000" cy="15027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77" name="Google Shape;477;p57"/>
          <p:cNvCxnSpPr/>
          <p:nvPr/>
        </p:nvCxnSpPr>
        <p:spPr>
          <a:xfrm>
            <a:off x="6594100" y="3330600"/>
            <a:ext cx="375900" cy="3276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78" name="Google Shape;478;p57"/>
          <p:cNvSpPr txBox="1"/>
          <p:nvPr/>
        </p:nvSpPr>
        <p:spPr>
          <a:xfrm>
            <a:off x="7813300" y="4904475"/>
            <a:ext cx="39033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Source: towardsdatascience.com</a:t>
            </a:r>
            <a:endParaRPr sz="6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</a:t>
            </a:r>
            <a:endParaRPr/>
          </a:p>
        </p:txBody>
      </p:sp>
      <p:sp>
        <p:nvSpPr>
          <p:cNvPr id="484" name="Google Shape;484;p5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7145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23F4F"/>
              </a:buClr>
              <a:buSzPts val="2100"/>
              <a:buFont typeface="Noto Sans Symbols"/>
              <a:buChar char="❑"/>
            </a:pPr>
            <a:r>
              <a:rPr lang="en" sz="2100">
                <a:solidFill>
                  <a:srgbClr val="323F4F"/>
                </a:solidFill>
                <a:latin typeface="Calibri"/>
                <a:ea typeface="Calibri"/>
                <a:cs typeface="Calibri"/>
                <a:sym typeface="Calibri"/>
              </a:rPr>
              <a:t> Kernel</a:t>
            </a:r>
            <a:endParaRPr sz="2100">
              <a:solidFill>
                <a:srgbClr val="323F4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145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23F4F"/>
              </a:buClr>
              <a:buSzPts val="2100"/>
              <a:buFont typeface="Calibri"/>
              <a:buChar char="❑"/>
            </a:pPr>
            <a:r>
              <a:rPr lang="en" sz="2100">
                <a:solidFill>
                  <a:srgbClr val="323F4F"/>
                </a:solidFill>
                <a:latin typeface="Calibri"/>
                <a:ea typeface="Calibri"/>
                <a:cs typeface="Calibri"/>
                <a:sym typeface="Calibri"/>
              </a:rPr>
              <a:t> Stride</a:t>
            </a:r>
            <a:endParaRPr sz="2100">
              <a:solidFill>
                <a:srgbClr val="323F4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145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23F4F"/>
              </a:buClr>
              <a:buSzPts val="2100"/>
              <a:buFont typeface="Calibri"/>
              <a:buChar char="❑"/>
            </a:pPr>
            <a:r>
              <a:rPr lang="en" sz="2100">
                <a:solidFill>
                  <a:srgbClr val="323F4F"/>
                </a:solidFill>
                <a:latin typeface="Calibri"/>
                <a:ea typeface="Calibri"/>
                <a:cs typeface="Calibri"/>
                <a:sym typeface="Calibri"/>
              </a:rPr>
              <a:t> Padding</a:t>
            </a:r>
            <a:endParaRPr sz="2100">
              <a:solidFill>
                <a:srgbClr val="323F4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323F4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323F4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323F4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323F4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323F4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145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23F4F"/>
              </a:buClr>
              <a:buSzPts val="2100"/>
              <a:buFont typeface="Calibri"/>
              <a:buChar char="❑"/>
            </a:pPr>
            <a:r>
              <a:rPr lang="en" sz="2100">
                <a:solidFill>
                  <a:srgbClr val="323F4F"/>
                </a:solidFill>
                <a:latin typeface="Calibri"/>
                <a:ea typeface="Calibri"/>
                <a:cs typeface="Calibri"/>
                <a:sym typeface="Calibri"/>
              </a:rPr>
              <a:t> Pooling</a:t>
            </a:r>
            <a:endParaRPr sz="2100">
              <a:solidFill>
                <a:srgbClr val="323F4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323F4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323F4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323F4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323F4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323F4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485" name="Google Shape;485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0825" y="914328"/>
            <a:ext cx="3970499" cy="223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6" name="Google Shape;486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63475" y="3078462"/>
            <a:ext cx="2045200" cy="1646400"/>
          </a:xfrm>
          <a:prstGeom prst="rect">
            <a:avLst/>
          </a:prstGeom>
          <a:noFill/>
          <a:ln>
            <a:noFill/>
          </a:ln>
        </p:spPr>
      </p:pic>
      <p:sp>
        <p:nvSpPr>
          <p:cNvPr id="487" name="Google Shape;487;p58"/>
          <p:cNvSpPr txBox="1"/>
          <p:nvPr/>
        </p:nvSpPr>
        <p:spPr>
          <a:xfrm>
            <a:off x="5884225" y="1303150"/>
            <a:ext cx="6009300" cy="7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7145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23F4F"/>
              </a:buClr>
              <a:buSzPts val="2100"/>
              <a:buFont typeface="Noto Sans Symbols"/>
              <a:buChar char="❑"/>
            </a:pPr>
            <a:r>
              <a:rPr lang="en" sz="2100">
                <a:solidFill>
                  <a:srgbClr val="323F4F"/>
                </a:solidFill>
                <a:latin typeface="Calibri"/>
                <a:ea typeface="Calibri"/>
                <a:cs typeface="Calibri"/>
                <a:sym typeface="Calibri"/>
              </a:rPr>
              <a:t>Dilation</a:t>
            </a:r>
            <a:endParaRPr/>
          </a:p>
        </p:txBody>
      </p:sp>
      <p:pic>
        <p:nvPicPr>
          <p:cNvPr id="488" name="Google Shape;488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34950" y="1764375"/>
            <a:ext cx="1671150" cy="161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Google Shape;489;p5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32118" y="3263793"/>
            <a:ext cx="1558000" cy="15027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90" name="Google Shape;490;p58"/>
          <p:cNvCxnSpPr/>
          <p:nvPr/>
        </p:nvCxnSpPr>
        <p:spPr>
          <a:xfrm>
            <a:off x="6594100" y="3330600"/>
            <a:ext cx="375900" cy="3276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91" name="Google Shape;491;p58"/>
          <p:cNvSpPr txBox="1"/>
          <p:nvPr/>
        </p:nvSpPr>
        <p:spPr>
          <a:xfrm>
            <a:off x="7813300" y="4904475"/>
            <a:ext cx="39033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Source: towardsdatascience.com</a:t>
            </a:r>
            <a:endParaRPr sz="6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 &amp; A (Not a Break)</a:t>
            </a:r>
            <a:endParaRPr/>
          </a:p>
        </p:txBody>
      </p:sp>
      <p:sp>
        <p:nvSpPr>
          <p:cNvPr id="497" name="Google Shape;497;p5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p59"/>
          <p:cNvSpPr txBox="1"/>
          <p:nvPr/>
        </p:nvSpPr>
        <p:spPr>
          <a:xfrm>
            <a:off x="626550" y="1753375"/>
            <a:ext cx="73437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torch.nn.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Width and Depth (Channels and Layers)</a:t>
            </a:r>
            <a:endParaRPr/>
          </a:p>
        </p:txBody>
      </p:sp>
      <p:sp>
        <p:nvSpPr>
          <p:cNvPr id="504" name="Google Shape;504;p6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505" name="Google Shape;505;p60"/>
          <p:cNvPicPr preferRelativeResize="0"/>
          <p:nvPr/>
        </p:nvPicPr>
        <p:blipFill rotWithShape="1">
          <a:blip r:embed="rId3">
            <a:alphaModFix/>
          </a:blip>
          <a:srcRect b="0" l="0" r="29443" t="0"/>
          <a:stretch/>
        </p:blipFill>
        <p:spPr>
          <a:xfrm>
            <a:off x="253775" y="1162350"/>
            <a:ext cx="6011676" cy="290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06" name="Google Shape;506;p60"/>
          <p:cNvSpPr/>
          <p:nvPr/>
        </p:nvSpPr>
        <p:spPr>
          <a:xfrm>
            <a:off x="1821350" y="1704775"/>
            <a:ext cx="1515300" cy="2724900"/>
          </a:xfrm>
          <a:prstGeom prst="rect">
            <a:avLst/>
          </a:prstGeom>
          <a:noFill/>
          <a:ln cap="flat" cmpd="sng" w="9525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" name="Google Shape;507;p60"/>
          <p:cNvSpPr/>
          <p:nvPr/>
        </p:nvSpPr>
        <p:spPr>
          <a:xfrm>
            <a:off x="4572000" y="1704775"/>
            <a:ext cx="1605900" cy="2724900"/>
          </a:xfrm>
          <a:prstGeom prst="rect">
            <a:avLst/>
          </a:prstGeom>
          <a:noFill/>
          <a:ln cap="flat" cmpd="sng" w="9525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08" name="Google Shape;508;p60"/>
          <p:cNvCxnSpPr/>
          <p:nvPr/>
        </p:nvCxnSpPr>
        <p:spPr>
          <a:xfrm flipH="1" rot="10800000">
            <a:off x="597400" y="4469775"/>
            <a:ext cx="5857500" cy="147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6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Activations</a:t>
            </a:r>
            <a:endParaRPr/>
          </a:p>
        </p:txBody>
      </p:sp>
      <p:sp>
        <p:nvSpPr>
          <p:cNvPr id="514" name="Google Shape;514;p6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Convolutions are linear operations</a:t>
            </a:r>
            <a:endParaRPr/>
          </a:p>
        </p:txBody>
      </p:sp>
      <p:pic>
        <p:nvPicPr>
          <p:cNvPr id="515" name="Google Shape;515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79875" y="567894"/>
            <a:ext cx="2858249" cy="13009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6" name="Google Shape;516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63475" y="2710150"/>
            <a:ext cx="2335426" cy="155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7" name="Google Shape;517;p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1450" y="1947763"/>
            <a:ext cx="3081725" cy="3081725"/>
          </a:xfrm>
          <a:prstGeom prst="rect">
            <a:avLst/>
          </a:prstGeom>
          <a:noFill/>
          <a:ln>
            <a:noFill/>
          </a:ln>
        </p:spPr>
      </p:pic>
      <p:sp>
        <p:nvSpPr>
          <p:cNvPr id="518" name="Google Shape;518;p61"/>
          <p:cNvSpPr txBox="1"/>
          <p:nvPr/>
        </p:nvSpPr>
        <p:spPr>
          <a:xfrm>
            <a:off x="1081575" y="1723900"/>
            <a:ext cx="12822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Maps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62"/>
          <p:cNvSpPr/>
          <p:nvPr/>
        </p:nvSpPr>
        <p:spPr>
          <a:xfrm>
            <a:off x="4285138" y="1714688"/>
            <a:ext cx="1293900" cy="1025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p62"/>
          <p:cNvSpPr/>
          <p:nvPr/>
        </p:nvSpPr>
        <p:spPr>
          <a:xfrm>
            <a:off x="596456" y="1841256"/>
            <a:ext cx="847200" cy="696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Filters</a:t>
            </a:r>
            <a:endParaRPr/>
          </a:p>
        </p:txBody>
      </p:sp>
      <p:sp>
        <p:nvSpPr>
          <p:cNvPr id="525" name="Google Shape;525;p6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a layer?</a:t>
            </a:r>
            <a:endParaRPr/>
          </a:p>
        </p:txBody>
      </p:sp>
      <p:sp>
        <p:nvSpPr>
          <p:cNvPr id="526" name="Google Shape;526;p6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527" name="Google Shape;527;p62"/>
          <p:cNvSpPr txBox="1"/>
          <p:nvPr/>
        </p:nvSpPr>
        <p:spPr>
          <a:xfrm>
            <a:off x="2489475" y="3001575"/>
            <a:ext cx="1420500" cy="4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Convolution</a:t>
            </a:r>
            <a:endParaRPr sz="1800"/>
          </a:p>
        </p:txBody>
      </p:sp>
      <p:sp>
        <p:nvSpPr>
          <p:cNvPr id="528" name="Google Shape;528;p62"/>
          <p:cNvSpPr/>
          <p:nvPr/>
        </p:nvSpPr>
        <p:spPr>
          <a:xfrm>
            <a:off x="520256" y="1765056"/>
            <a:ext cx="847200" cy="696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Filters</a:t>
            </a:r>
            <a:endParaRPr/>
          </a:p>
        </p:txBody>
      </p:sp>
      <p:sp>
        <p:nvSpPr>
          <p:cNvPr id="529" name="Google Shape;529;p62"/>
          <p:cNvSpPr/>
          <p:nvPr/>
        </p:nvSpPr>
        <p:spPr>
          <a:xfrm>
            <a:off x="468266" y="1713066"/>
            <a:ext cx="847200" cy="696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Filters</a:t>
            </a:r>
            <a:endParaRPr/>
          </a:p>
        </p:txBody>
      </p:sp>
      <p:sp>
        <p:nvSpPr>
          <p:cNvPr id="530" name="Google Shape;530;p62"/>
          <p:cNvSpPr/>
          <p:nvPr/>
        </p:nvSpPr>
        <p:spPr>
          <a:xfrm>
            <a:off x="416275" y="1661075"/>
            <a:ext cx="847200" cy="696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Filters</a:t>
            </a:r>
            <a:endParaRPr/>
          </a:p>
        </p:txBody>
      </p:sp>
      <p:pic>
        <p:nvPicPr>
          <p:cNvPr id="531" name="Google Shape;531;p62"/>
          <p:cNvPicPr preferRelativeResize="0"/>
          <p:nvPr/>
        </p:nvPicPr>
        <p:blipFill rotWithShape="1">
          <a:blip r:embed="rId3">
            <a:alphaModFix/>
          </a:blip>
          <a:srcRect b="6263" l="0" r="3864" t="8171"/>
          <a:stretch/>
        </p:blipFill>
        <p:spPr>
          <a:xfrm>
            <a:off x="2032002" y="1497984"/>
            <a:ext cx="1559100" cy="1193792"/>
          </a:xfrm>
          <a:prstGeom prst="rect">
            <a:avLst/>
          </a:prstGeom>
          <a:noFill/>
          <a:ln>
            <a:noFill/>
          </a:ln>
        </p:spPr>
      </p:pic>
      <p:sp>
        <p:nvSpPr>
          <p:cNvPr id="532" name="Google Shape;532;p62"/>
          <p:cNvSpPr/>
          <p:nvPr/>
        </p:nvSpPr>
        <p:spPr>
          <a:xfrm>
            <a:off x="4208938" y="1638488"/>
            <a:ext cx="1293900" cy="1025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62"/>
          <p:cNvSpPr/>
          <p:nvPr/>
        </p:nvSpPr>
        <p:spPr>
          <a:xfrm>
            <a:off x="4145694" y="1575244"/>
            <a:ext cx="1293900" cy="1025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p62"/>
          <p:cNvSpPr/>
          <p:nvPr/>
        </p:nvSpPr>
        <p:spPr>
          <a:xfrm>
            <a:off x="4082450" y="1512000"/>
            <a:ext cx="1293900" cy="1025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Convolution output</a:t>
            </a:r>
            <a:endParaRPr/>
          </a:p>
        </p:txBody>
      </p:sp>
      <p:pic>
        <p:nvPicPr>
          <p:cNvPr descr="*" id="535" name="Google Shape;535;p62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05575" y="1735850"/>
            <a:ext cx="526424" cy="634999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62"/>
          <p:cNvSpPr txBox="1"/>
          <p:nvPr/>
        </p:nvSpPr>
        <p:spPr>
          <a:xfrm>
            <a:off x="5045650" y="2987000"/>
            <a:ext cx="1420500" cy="4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Pooling</a:t>
            </a:r>
            <a:endParaRPr sz="1800"/>
          </a:p>
        </p:txBody>
      </p:sp>
      <p:sp>
        <p:nvSpPr>
          <p:cNvPr id="537" name="Google Shape;537;p62"/>
          <p:cNvSpPr/>
          <p:nvPr/>
        </p:nvSpPr>
        <p:spPr>
          <a:xfrm>
            <a:off x="5987450" y="1749700"/>
            <a:ext cx="801600" cy="635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8" name="Google Shape;538;p62"/>
          <p:cNvSpPr/>
          <p:nvPr/>
        </p:nvSpPr>
        <p:spPr>
          <a:xfrm>
            <a:off x="5911250" y="1673500"/>
            <a:ext cx="801600" cy="635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p62"/>
          <p:cNvSpPr/>
          <p:nvPr/>
        </p:nvSpPr>
        <p:spPr>
          <a:xfrm>
            <a:off x="5835050" y="1597300"/>
            <a:ext cx="801600" cy="635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40" name="Google Shape;540;p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45050" y="1603554"/>
            <a:ext cx="1420500" cy="646571"/>
          </a:xfrm>
          <a:prstGeom prst="rect">
            <a:avLst/>
          </a:prstGeom>
          <a:noFill/>
          <a:ln>
            <a:noFill/>
          </a:ln>
        </p:spPr>
      </p:pic>
      <p:sp>
        <p:nvSpPr>
          <p:cNvPr id="541" name="Google Shape;541;p62"/>
          <p:cNvSpPr/>
          <p:nvPr/>
        </p:nvSpPr>
        <p:spPr>
          <a:xfrm>
            <a:off x="7663850" y="3426100"/>
            <a:ext cx="801600" cy="635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2" name="Google Shape;542;p62"/>
          <p:cNvSpPr/>
          <p:nvPr/>
        </p:nvSpPr>
        <p:spPr>
          <a:xfrm>
            <a:off x="7587650" y="3349900"/>
            <a:ext cx="801600" cy="635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p62"/>
          <p:cNvSpPr/>
          <p:nvPr/>
        </p:nvSpPr>
        <p:spPr>
          <a:xfrm>
            <a:off x="7511450" y="3273700"/>
            <a:ext cx="801600" cy="635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4" name="Google Shape;544;p62"/>
          <p:cNvSpPr txBox="1"/>
          <p:nvPr/>
        </p:nvSpPr>
        <p:spPr>
          <a:xfrm>
            <a:off x="6636650" y="2620225"/>
            <a:ext cx="1241700" cy="4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Activation</a:t>
            </a:r>
            <a:endParaRPr sz="1800"/>
          </a:p>
        </p:txBody>
      </p:sp>
      <p:sp>
        <p:nvSpPr>
          <p:cNvPr id="545" name="Google Shape;545;p62"/>
          <p:cNvSpPr txBox="1"/>
          <p:nvPr/>
        </p:nvSpPr>
        <p:spPr>
          <a:xfrm>
            <a:off x="6365300" y="4144225"/>
            <a:ext cx="2397900" cy="4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Single layer output</a:t>
            </a:r>
            <a:endParaRPr sz="1800"/>
          </a:p>
        </p:txBody>
      </p:sp>
      <p:sp>
        <p:nvSpPr>
          <p:cNvPr id="546" name="Google Shape;546;p62"/>
          <p:cNvSpPr/>
          <p:nvPr/>
        </p:nvSpPr>
        <p:spPr>
          <a:xfrm>
            <a:off x="5758850" y="1521100"/>
            <a:ext cx="801600" cy="635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7" name="Google Shape;547;p62"/>
          <p:cNvSpPr/>
          <p:nvPr/>
        </p:nvSpPr>
        <p:spPr>
          <a:xfrm>
            <a:off x="7435250" y="3197500"/>
            <a:ext cx="801600" cy="635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6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CNN Encoder</a:t>
            </a:r>
            <a:endParaRPr/>
          </a:p>
        </p:txBody>
      </p:sp>
      <p:sp>
        <p:nvSpPr>
          <p:cNvPr id="553" name="Google Shape;553;p6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An encoder encodes an image into low dimensional features</a:t>
            </a:r>
            <a:endParaRPr/>
          </a:p>
        </p:txBody>
      </p:sp>
      <p:pic>
        <p:nvPicPr>
          <p:cNvPr id="554" name="Google Shape;554;p63"/>
          <p:cNvPicPr preferRelativeResize="0"/>
          <p:nvPr/>
        </p:nvPicPr>
        <p:blipFill rotWithShape="1">
          <a:blip r:embed="rId3">
            <a:alphaModFix/>
          </a:blip>
          <a:srcRect b="6263" l="0" r="3864" t="8171"/>
          <a:stretch/>
        </p:blipFill>
        <p:spPr>
          <a:xfrm>
            <a:off x="949227" y="2343084"/>
            <a:ext cx="1559100" cy="1193792"/>
          </a:xfrm>
          <a:prstGeom prst="rect">
            <a:avLst/>
          </a:prstGeom>
          <a:noFill/>
          <a:ln>
            <a:noFill/>
          </a:ln>
        </p:spPr>
      </p:pic>
      <p:sp>
        <p:nvSpPr>
          <p:cNvPr id="555" name="Google Shape;555;p63"/>
          <p:cNvSpPr/>
          <p:nvPr/>
        </p:nvSpPr>
        <p:spPr>
          <a:xfrm>
            <a:off x="2724750" y="1843800"/>
            <a:ext cx="174900" cy="1923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6" name="Google Shape;556;p63"/>
          <p:cNvSpPr/>
          <p:nvPr/>
        </p:nvSpPr>
        <p:spPr>
          <a:xfrm>
            <a:off x="3181950" y="2258475"/>
            <a:ext cx="358800" cy="1193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7" name="Google Shape;557;p63"/>
          <p:cNvSpPr/>
          <p:nvPr/>
        </p:nvSpPr>
        <p:spPr>
          <a:xfrm>
            <a:off x="3867750" y="2258475"/>
            <a:ext cx="704100" cy="1193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" name="Google Shape;558;p63"/>
          <p:cNvSpPr/>
          <p:nvPr/>
        </p:nvSpPr>
        <p:spPr>
          <a:xfrm>
            <a:off x="4934550" y="2571750"/>
            <a:ext cx="704100" cy="488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p63"/>
          <p:cNvSpPr/>
          <p:nvPr/>
        </p:nvSpPr>
        <p:spPr>
          <a:xfrm>
            <a:off x="5925150" y="2757233"/>
            <a:ext cx="704100" cy="1602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8"/>
          <p:cNvSpPr txBox="1"/>
          <p:nvPr/>
        </p:nvSpPr>
        <p:spPr>
          <a:xfrm>
            <a:off x="1141238" y="960375"/>
            <a:ext cx="6303600" cy="7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b="1"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move in order to see and see in order to move- William Gibson</a:t>
            </a:r>
            <a:endParaRPr b="1"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74" name="Google Shape;174;p28"/>
          <p:cNvGrpSpPr/>
          <p:nvPr/>
        </p:nvGrpSpPr>
        <p:grpSpPr>
          <a:xfrm>
            <a:off x="583103" y="1392094"/>
            <a:ext cx="2240325" cy="2712681"/>
            <a:chOff x="1539470" y="2364125"/>
            <a:chExt cx="2987100" cy="3616908"/>
          </a:xfrm>
        </p:grpSpPr>
        <p:pic>
          <p:nvPicPr>
            <p:cNvPr id="175" name="Google Shape;175;p2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757450" y="2364125"/>
              <a:ext cx="2247900" cy="31623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6" name="Google Shape;176;p28"/>
            <p:cNvSpPr txBox="1"/>
            <p:nvPr/>
          </p:nvSpPr>
          <p:spPr>
            <a:xfrm>
              <a:off x="1539470" y="5441033"/>
              <a:ext cx="2987100" cy="54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[</a:t>
              </a:r>
              <a:r>
                <a:rPr lang="en"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source: Traveltourtrek Nepal]</a:t>
              </a:r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7" name="Google Shape;177;p28"/>
          <p:cNvGrpSpPr/>
          <p:nvPr/>
        </p:nvGrpSpPr>
        <p:grpSpPr>
          <a:xfrm>
            <a:off x="5895225" y="1394531"/>
            <a:ext cx="2410200" cy="2529038"/>
            <a:chOff x="7403100" y="2367375"/>
            <a:chExt cx="3213600" cy="3372050"/>
          </a:xfrm>
        </p:grpSpPr>
        <p:pic>
          <p:nvPicPr>
            <p:cNvPr id="178" name="Google Shape;178;p2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500500" y="2367375"/>
              <a:ext cx="2763950" cy="27639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9" name="Google Shape;179;p28"/>
            <p:cNvSpPr txBox="1"/>
            <p:nvPr/>
          </p:nvSpPr>
          <p:spPr>
            <a:xfrm>
              <a:off x="7403100" y="5226725"/>
              <a:ext cx="3213600" cy="51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rPr lang="en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We live in the real world</a:t>
              </a:r>
              <a:endParaRPr b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80" name="Google Shape;180;p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034163" y="1848075"/>
            <a:ext cx="2362613" cy="1571137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8"/>
          <p:cNvSpPr/>
          <p:nvPr/>
        </p:nvSpPr>
        <p:spPr>
          <a:xfrm>
            <a:off x="2714548" y="4189050"/>
            <a:ext cx="37149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Three pillars of AI - data, learning and knowledge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-Fei Fei Li</a:t>
            </a:r>
            <a:endParaRPr sz="1100"/>
          </a:p>
        </p:txBody>
      </p:sp>
      <p:sp>
        <p:nvSpPr>
          <p:cNvPr id="182" name="Google Shape;182;p28"/>
          <p:cNvSpPr txBox="1"/>
          <p:nvPr/>
        </p:nvSpPr>
        <p:spPr>
          <a:xfrm>
            <a:off x="159000" y="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How do we learn to see ?</a:t>
            </a:r>
            <a:endParaRPr sz="2800">
              <a:solidFill>
                <a:srgbClr val="000000"/>
              </a:solidFill>
            </a:endParaRPr>
          </a:p>
        </p:txBody>
      </p:sp>
      <p:sp>
        <p:nvSpPr>
          <p:cNvPr id="183" name="Google Shape;183;p28"/>
          <p:cNvSpPr txBox="1"/>
          <p:nvPr/>
        </p:nvSpPr>
        <p:spPr>
          <a:xfrm>
            <a:off x="0" y="4850750"/>
            <a:ext cx="9144000" cy="4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Bishesh Khanal and Ajad Chhatkuli. Second Nepal Winter School in AI. 2019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6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Aggregating global features</a:t>
            </a:r>
            <a:endParaRPr/>
          </a:p>
        </p:txBody>
      </p:sp>
      <p:sp>
        <p:nvSpPr>
          <p:cNvPr id="565" name="Google Shape;565;p64"/>
          <p:cNvSpPr txBox="1"/>
          <p:nvPr>
            <p:ph idx="1" type="body"/>
          </p:nvPr>
        </p:nvSpPr>
        <p:spPr>
          <a:xfrm>
            <a:off x="311700" y="11471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Fully connected layer</a:t>
            </a:r>
            <a:endParaRPr/>
          </a:p>
        </p:txBody>
      </p:sp>
      <p:pic>
        <p:nvPicPr>
          <p:cNvPr id="566" name="Google Shape;566;p64"/>
          <p:cNvPicPr preferRelativeResize="0"/>
          <p:nvPr/>
        </p:nvPicPr>
        <p:blipFill rotWithShape="1">
          <a:blip r:embed="rId3">
            <a:alphaModFix/>
          </a:blip>
          <a:srcRect b="6263" l="0" r="3864" t="8171"/>
          <a:stretch/>
        </p:blipFill>
        <p:spPr>
          <a:xfrm>
            <a:off x="949227" y="2343084"/>
            <a:ext cx="1559100" cy="1193792"/>
          </a:xfrm>
          <a:prstGeom prst="rect">
            <a:avLst/>
          </a:prstGeom>
          <a:noFill/>
          <a:ln>
            <a:noFill/>
          </a:ln>
        </p:spPr>
      </p:pic>
      <p:sp>
        <p:nvSpPr>
          <p:cNvPr id="567" name="Google Shape;567;p64"/>
          <p:cNvSpPr/>
          <p:nvPr/>
        </p:nvSpPr>
        <p:spPr>
          <a:xfrm>
            <a:off x="2724750" y="1843800"/>
            <a:ext cx="174900" cy="1923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8" name="Google Shape;568;p64"/>
          <p:cNvSpPr/>
          <p:nvPr/>
        </p:nvSpPr>
        <p:spPr>
          <a:xfrm>
            <a:off x="3181950" y="2258475"/>
            <a:ext cx="358800" cy="1193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9" name="Google Shape;569;p64"/>
          <p:cNvSpPr/>
          <p:nvPr/>
        </p:nvSpPr>
        <p:spPr>
          <a:xfrm>
            <a:off x="3867750" y="2258475"/>
            <a:ext cx="704100" cy="1193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0" name="Google Shape;570;p64"/>
          <p:cNvSpPr/>
          <p:nvPr/>
        </p:nvSpPr>
        <p:spPr>
          <a:xfrm>
            <a:off x="4934550" y="2571750"/>
            <a:ext cx="704100" cy="488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1" name="Google Shape;571;p64"/>
          <p:cNvSpPr/>
          <p:nvPr/>
        </p:nvSpPr>
        <p:spPr>
          <a:xfrm rot="5400000">
            <a:off x="5925150" y="2757233"/>
            <a:ext cx="704100" cy="1602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2" name="Google Shape;572;p64"/>
          <p:cNvSpPr/>
          <p:nvPr/>
        </p:nvSpPr>
        <p:spPr>
          <a:xfrm rot="5400000">
            <a:off x="6101800" y="2695602"/>
            <a:ext cx="1617300" cy="1602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3" name="Google Shape;573;p64"/>
          <p:cNvSpPr/>
          <p:nvPr/>
        </p:nvSpPr>
        <p:spPr>
          <a:xfrm>
            <a:off x="5959475" y="1690225"/>
            <a:ext cx="1690200" cy="21855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6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use an encoder</a:t>
            </a:r>
            <a:endParaRPr/>
          </a:p>
        </p:txBody>
      </p:sp>
      <p:sp>
        <p:nvSpPr>
          <p:cNvPr id="579" name="Google Shape;579;p65"/>
          <p:cNvSpPr txBox="1"/>
          <p:nvPr>
            <p:ph idx="1" type="body"/>
          </p:nvPr>
        </p:nvSpPr>
        <p:spPr>
          <a:xfrm>
            <a:off x="311700" y="11471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Fully connected layer</a:t>
            </a:r>
            <a:endParaRPr/>
          </a:p>
        </p:txBody>
      </p:sp>
      <p:sp>
        <p:nvSpPr>
          <p:cNvPr id="580" name="Google Shape;580;p65"/>
          <p:cNvSpPr/>
          <p:nvPr/>
        </p:nvSpPr>
        <p:spPr>
          <a:xfrm rot="5400000">
            <a:off x="5925150" y="2757233"/>
            <a:ext cx="704100" cy="1602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1" name="Google Shape;581;p65"/>
          <p:cNvSpPr/>
          <p:nvPr/>
        </p:nvSpPr>
        <p:spPr>
          <a:xfrm rot="5400000">
            <a:off x="6101800" y="2695602"/>
            <a:ext cx="1617300" cy="1602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2" name="Google Shape;582;p65"/>
          <p:cNvSpPr/>
          <p:nvPr/>
        </p:nvSpPr>
        <p:spPr>
          <a:xfrm>
            <a:off x="5959475" y="1690225"/>
            <a:ext cx="1690200" cy="21855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3" name="Google Shape;583;p65"/>
          <p:cNvSpPr/>
          <p:nvPr/>
        </p:nvSpPr>
        <p:spPr>
          <a:xfrm>
            <a:off x="1602800" y="2197175"/>
            <a:ext cx="495300" cy="1678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4" name="Google Shape;584;p65"/>
          <p:cNvSpPr/>
          <p:nvPr/>
        </p:nvSpPr>
        <p:spPr>
          <a:xfrm>
            <a:off x="3278425" y="1436125"/>
            <a:ext cx="495300" cy="3127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5" name="Google Shape;585;p65"/>
          <p:cNvSpPr/>
          <p:nvPr/>
        </p:nvSpPr>
        <p:spPr>
          <a:xfrm>
            <a:off x="1690225" y="2303700"/>
            <a:ext cx="335100" cy="320700"/>
          </a:xfrm>
          <a:prstGeom prst="ellipse">
            <a:avLst/>
          </a:prstGeom>
          <a:solidFill>
            <a:srgbClr val="07376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6" name="Google Shape;586;p65"/>
          <p:cNvSpPr/>
          <p:nvPr/>
        </p:nvSpPr>
        <p:spPr>
          <a:xfrm>
            <a:off x="1690225" y="2684700"/>
            <a:ext cx="335100" cy="320700"/>
          </a:xfrm>
          <a:prstGeom prst="ellipse">
            <a:avLst/>
          </a:prstGeom>
          <a:solidFill>
            <a:srgbClr val="07376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7" name="Google Shape;587;p65"/>
          <p:cNvSpPr/>
          <p:nvPr/>
        </p:nvSpPr>
        <p:spPr>
          <a:xfrm>
            <a:off x="1690225" y="3065700"/>
            <a:ext cx="335100" cy="320700"/>
          </a:xfrm>
          <a:prstGeom prst="ellipse">
            <a:avLst/>
          </a:prstGeom>
          <a:solidFill>
            <a:srgbClr val="07376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8" name="Google Shape;588;p65"/>
          <p:cNvSpPr/>
          <p:nvPr/>
        </p:nvSpPr>
        <p:spPr>
          <a:xfrm>
            <a:off x="1690225" y="3446700"/>
            <a:ext cx="335100" cy="320700"/>
          </a:xfrm>
          <a:prstGeom prst="ellipse">
            <a:avLst/>
          </a:prstGeom>
          <a:solidFill>
            <a:srgbClr val="07376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9" name="Google Shape;589;p65"/>
          <p:cNvSpPr/>
          <p:nvPr/>
        </p:nvSpPr>
        <p:spPr>
          <a:xfrm>
            <a:off x="3366625" y="1541700"/>
            <a:ext cx="335100" cy="320700"/>
          </a:xfrm>
          <a:prstGeom prst="ellipse">
            <a:avLst/>
          </a:prstGeom>
          <a:solidFill>
            <a:srgbClr val="07376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0" name="Google Shape;590;p65"/>
          <p:cNvSpPr/>
          <p:nvPr/>
        </p:nvSpPr>
        <p:spPr>
          <a:xfrm>
            <a:off x="3366625" y="1922700"/>
            <a:ext cx="335100" cy="320700"/>
          </a:xfrm>
          <a:prstGeom prst="ellipse">
            <a:avLst/>
          </a:prstGeom>
          <a:solidFill>
            <a:srgbClr val="07376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1" name="Google Shape;591;p65"/>
          <p:cNvSpPr/>
          <p:nvPr/>
        </p:nvSpPr>
        <p:spPr>
          <a:xfrm>
            <a:off x="3366625" y="2303700"/>
            <a:ext cx="335100" cy="320700"/>
          </a:xfrm>
          <a:prstGeom prst="ellipse">
            <a:avLst/>
          </a:prstGeom>
          <a:solidFill>
            <a:srgbClr val="07376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2" name="Google Shape;592;p65"/>
          <p:cNvSpPr/>
          <p:nvPr/>
        </p:nvSpPr>
        <p:spPr>
          <a:xfrm>
            <a:off x="3366625" y="2684700"/>
            <a:ext cx="335100" cy="320700"/>
          </a:xfrm>
          <a:prstGeom prst="ellipse">
            <a:avLst/>
          </a:prstGeom>
          <a:solidFill>
            <a:srgbClr val="07376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3" name="Google Shape;593;p65"/>
          <p:cNvSpPr/>
          <p:nvPr/>
        </p:nvSpPr>
        <p:spPr>
          <a:xfrm>
            <a:off x="3366625" y="3065700"/>
            <a:ext cx="335100" cy="320700"/>
          </a:xfrm>
          <a:prstGeom prst="ellipse">
            <a:avLst/>
          </a:prstGeom>
          <a:solidFill>
            <a:srgbClr val="07376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4" name="Google Shape;594;p65"/>
          <p:cNvSpPr/>
          <p:nvPr/>
        </p:nvSpPr>
        <p:spPr>
          <a:xfrm>
            <a:off x="3366625" y="3446700"/>
            <a:ext cx="335100" cy="320700"/>
          </a:xfrm>
          <a:prstGeom prst="ellipse">
            <a:avLst/>
          </a:prstGeom>
          <a:solidFill>
            <a:srgbClr val="07376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5" name="Google Shape;595;p65"/>
          <p:cNvSpPr/>
          <p:nvPr/>
        </p:nvSpPr>
        <p:spPr>
          <a:xfrm>
            <a:off x="3366625" y="3827700"/>
            <a:ext cx="335100" cy="320700"/>
          </a:xfrm>
          <a:prstGeom prst="ellipse">
            <a:avLst/>
          </a:prstGeom>
          <a:solidFill>
            <a:srgbClr val="07376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6" name="Google Shape;596;p65"/>
          <p:cNvSpPr/>
          <p:nvPr/>
        </p:nvSpPr>
        <p:spPr>
          <a:xfrm>
            <a:off x="3366625" y="4208700"/>
            <a:ext cx="335100" cy="320700"/>
          </a:xfrm>
          <a:prstGeom prst="ellipse">
            <a:avLst/>
          </a:prstGeom>
          <a:solidFill>
            <a:srgbClr val="07376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97" name="Google Shape;597;p65"/>
          <p:cNvGrpSpPr/>
          <p:nvPr/>
        </p:nvGrpSpPr>
        <p:grpSpPr>
          <a:xfrm>
            <a:off x="1976251" y="1702065"/>
            <a:ext cx="1390500" cy="1791600"/>
            <a:chOff x="1976251" y="1702065"/>
            <a:chExt cx="1390500" cy="1791600"/>
          </a:xfrm>
        </p:grpSpPr>
        <p:cxnSp>
          <p:nvCxnSpPr>
            <p:cNvPr id="598" name="Google Shape;598;p65"/>
            <p:cNvCxnSpPr>
              <a:stCxn id="585" idx="7"/>
              <a:endCxn id="589" idx="2"/>
            </p:cNvCxnSpPr>
            <p:nvPr/>
          </p:nvCxnSpPr>
          <p:spPr>
            <a:xfrm flipH="1" rot="10800000">
              <a:off x="1976251" y="1702065"/>
              <a:ext cx="1390500" cy="648600"/>
            </a:xfrm>
            <a:prstGeom prst="straightConnector1">
              <a:avLst/>
            </a:prstGeom>
            <a:noFill/>
            <a:ln cap="flat" cmpd="sng" w="38100">
              <a:solidFill>
                <a:srgbClr val="274E1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99" name="Google Shape;599;p65"/>
            <p:cNvCxnSpPr>
              <a:stCxn id="586" idx="7"/>
              <a:endCxn id="589" idx="2"/>
            </p:cNvCxnSpPr>
            <p:nvPr/>
          </p:nvCxnSpPr>
          <p:spPr>
            <a:xfrm flipH="1" rot="10800000">
              <a:off x="1976251" y="1702065"/>
              <a:ext cx="1390500" cy="1029600"/>
            </a:xfrm>
            <a:prstGeom prst="straightConnector1">
              <a:avLst/>
            </a:prstGeom>
            <a:noFill/>
            <a:ln cap="flat" cmpd="sng" w="38100">
              <a:solidFill>
                <a:srgbClr val="274E1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00" name="Google Shape;600;p65"/>
            <p:cNvCxnSpPr>
              <a:stCxn id="587" idx="7"/>
              <a:endCxn id="589" idx="2"/>
            </p:cNvCxnSpPr>
            <p:nvPr/>
          </p:nvCxnSpPr>
          <p:spPr>
            <a:xfrm flipH="1" rot="10800000">
              <a:off x="1976251" y="1702065"/>
              <a:ext cx="1390500" cy="1410600"/>
            </a:xfrm>
            <a:prstGeom prst="straightConnector1">
              <a:avLst/>
            </a:prstGeom>
            <a:noFill/>
            <a:ln cap="flat" cmpd="sng" w="38100">
              <a:solidFill>
                <a:srgbClr val="274E1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01" name="Google Shape;601;p65"/>
            <p:cNvCxnSpPr>
              <a:stCxn id="588" idx="7"/>
              <a:endCxn id="589" idx="2"/>
            </p:cNvCxnSpPr>
            <p:nvPr/>
          </p:nvCxnSpPr>
          <p:spPr>
            <a:xfrm flipH="1" rot="10800000">
              <a:off x="1976251" y="1702065"/>
              <a:ext cx="1390500" cy="1791600"/>
            </a:xfrm>
            <a:prstGeom prst="straightConnector1">
              <a:avLst/>
            </a:prstGeom>
            <a:noFill/>
            <a:ln cap="flat" cmpd="sng" w="38100">
              <a:solidFill>
                <a:srgbClr val="274E13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602" name="Google Shape;602;p65"/>
          <p:cNvGrpSpPr/>
          <p:nvPr/>
        </p:nvGrpSpPr>
        <p:grpSpPr>
          <a:xfrm>
            <a:off x="1976125" y="2083050"/>
            <a:ext cx="1390626" cy="1467300"/>
            <a:chOff x="1976125" y="2083050"/>
            <a:chExt cx="1390626" cy="1467300"/>
          </a:xfrm>
        </p:grpSpPr>
        <p:cxnSp>
          <p:nvCxnSpPr>
            <p:cNvPr id="603" name="Google Shape;603;p65"/>
            <p:cNvCxnSpPr>
              <a:stCxn id="585" idx="7"/>
              <a:endCxn id="590" idx="2"/>
            </p:cNvCxnSpPr>
            <p:nvPr/>
          </p:nvCxnSpPr>
          <p:spPr>
            <a:xfrm flipH="1" rot="10800000">
              <a:off x="1976251" y="2083065"/>
              <a:ext cx="1390500" cy="267600"/>
            </a:xfrm>
            <a:prstGeom prst="straightConnector1">
              <a:avLst/>
            </a:prstGeom>
            <a:noFill/>
            <a:ln cap="flat" cmpd="sng" w="38100">
              <a:solidFill>
                <a:srgbClr val="274E1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04" name="Google Shape;604;p65"/>
            <p:cNvCxnSpPr>
              <a:stCxn id="586" idx="6"/>
              <a:endCxn id="590" idx="2"/>
            </p:cNvCxnSpPr>
            <p:nvPr/>
          </p:nvCxnSpPr>
          <p:spPr>
            <a:xfrm flipH="1" rot="10800000">
              <a:off x="2025325" y="2083050"/>
              <a:ext cx="1341300" cy="762000"/>
            </a:xfrm>
            <a:prstGeom prst="straightConnector1">
              <a:avLst/>
            </a:prstGeom>
            <a:noFill/>
            <a:ln cap="flat" cmpd="sng" w="38100">
              <a:solidFill>
                <a:srgbClr val="274E1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05" name="Google Shape;605;p65"/>
            <p:cNvCxnSpPr>
              <a:endCxn id="590" idx="2"/>
            </p:cNvCxnSpPr>
            <p:nvPr/>
          </p:nvCxnSpPr>
          <p:spPr>
            <a:xfrm flipH="1" rot="10800000">
              <a:off x="2000725" y="2083050"/>
              <a:ext cx="1365900" cy="1086300"/>
            </a:xfrm>
            <a:prstGeom prst="straightConnector1">
              <a:avLst/>
            </a:prstGeom>
            <a:noFill/>
            <a:ln cap="flat" cmpd="sng" w="38100">
              <a:solidFill>
                <a:srgbClr val="274E1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06" name="Google Shape;606;p65"/>
            <p:cNvCxnSpPr>
              <a:endCxn id="590" idx="2"/>
            </p:cNvCxnSpPr>
            <p:nvPr/>
          </p:nvCxnSpPr>
          <p:spPr>
            <a:xfrm flipH="1" rot="10800000">
              <a:off x="1976125" y="2083050"/>
              <a:ext cx="1390500" cy="1467300"/>
            </a:xfrm>
            <a:prstGeom prst="straightConnector1">
              <a:avLst/>
            </a:prstGeom>
            <a:noFill/>
            <a:ln cap="flat" cmpd="sng" w="38100">
              <a:solidFill>
                <a:srgbClr val="274E13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607" name="Google Shape;607;p65"/>
          <p:cNvGrpSpPr/>
          <p:nvPr/>
        </p:nvGrpSpPr>
        <p:grpSpPr>
          <a:xfrm>
            <a:off x="1976125" y="2350665"/>
            <a:ext cx="1390626" cy="2018400"/>
            <a:chOff x="1976125" y="2350665"/>
            <a:chExt cx="1390626" cy="2018400"/>
          </a:xfrm>
        </p:grpSpPr>
        <p:cxnSp>
          <p:nvCxnSpPr>
            <p:cNvPr id="608" name="Google Shape;608;p65"/>
            <p:cNvCxnSpPr>
              <a:stCxn id="585" idx="7"/>
              <a:endCxn id="596" idx="2"/>
            </p:cNvCxnSpPr>
            <p:nvPr/>
          </p:nvCxnSpPr>
          <p:spPr>
            <a:xfrm>
              <a:off x="1976251" y="2350665"/>
              <a:ext cx="1390500" cy="2018400"/>
            </a:xfrm>
            <a:prstGeom prst="straightConnector1">
              <a:avLst/>
            </a:prstGeom>
            <a:noFill/>
            <a:ln cap="flat" cmpd="sng" w="38100">
              <a:solidFill>
                <a:srgbClr val="274E1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09" name="Google Shape;609;p65"/>
            <p:cNvCxnSpPr>
              <a:stCxn id="586" idx="6"/>
              <a:endCxn id="596" idx="2"/>
            </p:cNvCxnSpPr>
            <p:nvPr/>
          </p:nvCxnSpPr>
          <p:spPr>
            <a:xfrm>
              <a:off x="2025325" y="2845050"/>
              <a:ext cx="1341300" cy="1524000"/>
            </a:xfrm>
            <a:prstGeom prst="straightConnector1">
              <a:avLst/>
            </a:prstGeom>
            <a:noFill/>
            <a:ln cap="flat" cmpd="sng" w="38100">
              <a:solidFill>
                <a:srgbClr val="274E1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10" name="Google Shape;610;p65"/>
            <p:cNvCxnSpPr>
              <a:endCxn id="596" idx="2"/>
            </p:cNvCxnSpPr>
            <p:nvPr/>
          </p:nvCxnSpPr>
          <p:spPr>
            <a:xfrm>
              <a:off x="1976125" y="3188850"/>
              <a:ext cx="1390500" cy="1180200"/>
            </a:xfrm>
            <a:prstGeom prst="straightConnector1">
              <a:avLst/>
            </a:prstGeom>
            <a:noFill/>
            <a:ln cap="flat" cmpd="sng" w="38100">
              <a:solidFill>
                <a:srgbClr val="274E1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11" name="Google Shape;611;p65"/>
            <p:cNvCxnSpPr>
              <a:endCxn id="596" idx="2"/>
            </p:cNvCxnSpPr>
            <p:nvPr/>
          </p:nvCxnSpPr>
          <p:spPr>
            <a:xfrm>
              <a:off x="1976125" y="3569850"/>
              <a:ext cx="1390500" cy="799200"/>
            </a:xfrm>
            <a:prstGeom prst="straightConnector1">
              <a:avLst/>
            </a:prstGeom>
            <a:noFill/>
            <a:ln cap="flat" cmpd="sng" w="38100">
              <a:solidFill>
                <a:srgbClr val="274E13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cxnSp>
        <p:nvCxnSpPr>
          <p:cNvPr id="612" name="Google Shape;612;p65"/>
          <p:cNvCxnSpPr/>
          <p:nvPr/>
        </p:nvCxnSpPr>
        <p:spPr>
          <a:xfrm flipH="1">
            <a:off x="3104850" y="2628250"/>
            <a:ext cx="14700" cy="7578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613" name="Google Shape;613;p65"/>
          <p:cNvSpPr/>
          <p:nvPr/>
        </p:nvSpPr>
        <p:spPr>
          <a:xfrm>
            <a:off x="4764650" y="2637325"/>
            <a:ext cx="495300" cy="3207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y_1=w_{11}x_1+w_{12}x_2+w_{13}x_3+w_{14}x_4+b_1" id="614" name="Google Shape;614;p65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26725" y="1003550"/>
            <a:ext cx="5404256" cy="317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y_1" id="615" name="Google Shape;615;p65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46700" y="1436125"/>
            <a:ext cx="355742" cy="317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y_8" id="616" name="Google Shape;616;p65" title="MathEquation,#0000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46700" y="4210300"/>
            <a:ext cx="355742" cy="317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x_1" id="617" name="Google Shape;617;p65" title="MathEquation,#0000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37875" y="2319600"/>
            <a:ext cx="399738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x_4" id="618" name="Google Shape;618;p65" title="MathEquation,#00000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37875" y="3454650"/>
            <a:ext cx="399738" cy="30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5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6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Classification</a:t>
            </a:r>
            <a:endParaRPr/>
          </a:p>
        </p:txBody>
      </p:sp>
      <p:sp>
        <p:nvSpPr>
          <p:cNvPr id="624" name="Google Shape;624;p6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625" name="Google Shape;625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2575" y="1135550"/>
            <a:ext cx="1858813" cy="1680666"/>
          </a:xfrm>
          <a:prstGeom prst="rect">
            <a:avLst/>
          </a:prstGeom>
          <a:noFill/>
          <a:ln>
            <a:noFill/>
          </a:ln>
        </p:spPr>
      </p:pic>
      <p:pic>
        <p:nvPicPr>
          <p:cNvPr id="626" name="Google Shape;626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86975" y="1093550"/>
            <a:ext cx="2240900" cy="168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7" name="Google Shape;627;p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27000" y="1076638"/>
            <a:ext cx="2286000" cy="171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8" name="Google Shape;628;p6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2725" y="3044875"/>
            <a:ext cx="2286000" cy="15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Google Shape;629;p6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364425" y="2850050"/>
            <a:ext cx="2286000" cy="171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0" name="Google Shape;630;p6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951075" y="2850075"/>
            <a:ext cx="2391050" cy="1594025"/>
          </a:xfrm>
          <a:prstGeom prst="rect">
            <a:avLst/>
          </a:prstGeom>
          <a:noFill/>
          <a:ln>
            <a:noFill/>
          </a:ln>
        </p:spPr>
      </p:pic>
      <p:sp>
        <p:nvSpPr>
          <p:cNvPr id="631" name="Google Shape;631;p66"/>
          <p:cNvSpPr txBox="1"/>
          <p:nvPr/>
        </p:nvSpPr>
        <p:spPr>
          <a:xfrm>
            <a:off x="1369650" y="2733175"/>
            <a:ext cx="524700" cy="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Cat</a:t>
            </a:r>
            <a:endParaRPr/>
          </a:p>
        </p:txBody>
      </p:sp>
      <p:sp>
        <p:nvSpPr>
          <p:cNvPr id="632" name="Google Shape;632;p66"/>
          <p:cNvSpPr txBox="1"/>
          <p:nvPr/>
        </p:nvSpPr>
        <p:spPr>
          <a:xfrm>
            <a:off x="6932250" y="2580775"/>
            <a:ext cx="524700" cy="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Car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6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ImageNet Classification Challenge</a:t>
            </a:r>
            <a:endParaRPr/>
          </a:p>
        </p:txBody>
      </p:sp>
      <p:sp>
        <p:nvSpPr>
          <p:cNvPr id="638" name="Google Shape;638;p6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639" name="Google Shape;639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2929" y="1279999"/>
            <a:ext cx="7324071" cy="2720375"/>
          </a:xfrm>
          <a:prstGeom prst="rect">
            <a:avLst/>
          </a:prstGeom>
          <a:noFill/>
          <a:ln>
            <a:noFill/>
          </a:ln>
        </p:spPr>
      </p:pic>
      <p:sp>
        <p:nvSpPr>
          <p:cNvPr id="640" name="Google Shape;640;p67"/>
          <p:cNvSpPr txBox="1"/>
          <p:nvPr/>
        </p:nvSpPr>
        <p:spPr>
          <a:xfrm>
            <a:off x="830550" y="4262650"/>
            <a:ext cx="7343700" cy="4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Accuracy of methods &lt; 50%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6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AlexNet</a:t>
            </a:r>
            <a:endParaRPr/>
          </a:p>
        </p:txBody>
      </p:sp>
      <p:sp>
        <p:nvSpPr>
          <p:cNvPr id="646" name="Google Shape;646;p6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647" name="Google Shape;647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4778" y="1113325"/>
            <a:ext cx="5682700" cy="349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6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AlexNet</a:t>
            </a:r>
            <a:endParaRPr/>
          </a:p>
        </p:txBody>
      </p:sp>
      <p:sp>
        <p:nvSpPr>
          <p:cNvPr id="653" name="Google Shape;653;p6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654" name="Google Shape;654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3644" y="1152471"/>
            <a:ext cx="6247132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7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Encoder + SoftMax</a:t>
            </a:r>
            <a:endParaRPr/>
          </a:p>
        </p:txBody>
      </p:sp>
      <p:sp>
        <p:nvSpPr>
          <p:cNvPr id="660" name="Google Shape;660;p7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661" name="Google Shape;661;p70" title="part 007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1641" y="1059925"/>
            <a:ext cx="6402658" cy="3601500"/>
          </a:xfrm>
          <a:prstGeom prst="rect">
            <a:avLst/>
          </a:prstGeom>
          <a:noFill/>
          <a:ln>
            <a:noFill/>
          </a:ln>
        </p:spPr>
      </p:pic>
      <p:sp>
        <p:nvSpPr>
          <p:cNvPr id="662" name="Google Shape;662;p70"/>
          <p:cNvSpPr txBox="1"/>
          <p:nvPr/>
        </p:nvSpPr>
        <p:spPr>
          <a:xfrm>
            <a:off x="663175" y="4561000"/>
            <a:ext cx="13842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@ CVL, ETHZ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7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Classification</a:t>
            </a:r>
            <a:endParaRPr/>
          </a:p>
        </p:txBody>
      </p:sp>
      <p:sp>
        <p:nvSpPr>
          <p:cNvPr id="668" name="Google Shape;668;p7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669" name="Google Shape;669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950" y="1203625"/>
            <a:ext cx="8156802" cy="2934499"/>
          </a:xfrm>
          <a:prstGeom prst="rect">
            <a:avLst/>
          </a:prstGeom>
          <a:noFill/>
          <a:ln>
            <a:noFill/>
          </a:ln>
        </p:spPr>
      </p:pic>
      <p:sp>
        <p:nvSpPr>
          <p:cNvPr id="670" name="Google Shape;670;p71"/>
          <p:cNvSpPr txBox="1"/>
          <p:nvPr/>
        </p:nvSpPr>
        <p:spPr>
          <a:xfrm>
            <a:off x="4572000" y="4472900"/>
            <a:ext cx="4298400" cy="3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4"/>
              </a:rPr>
              <a:t>https://paperswithcode.com/sota/image-classification-on-imagenet</a:t>
            </a:r>
            <a:endParaRPr/>
          </a:p>
        </p:txBody>
      </p:sp>
      <p:pic>
        <p:nvPicPr>
          <p:cNvPr id="671" name="Google Shape;671;p7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57800" y="4239775"/>
            <a:ext cx="7030149" cy="32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7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Still not perfect!</a:t>
            </a:r>
            <a:endParaRPr/>
          </a:p>
        </p:txBody>
      </p:sp>
      <p:sp>
        <p:nvSpPr>
          <p:cNvPr id="677" name="Google Shape;677;p7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678" name="Google Shape;678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8150" y="1017725"/>
            <a:ext cx="6123550" cy="3944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7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684" name="Google Shape;684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6000" y="146937"/>
            <a:ext cx="4758426" cy="473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9"/>
          <p:cNvSpPr txBox="1"/>
          <p:nvPr>
            <p:ph type="title"/>
          </p:nvPr>
        </p:nvSpPr>
        <p:spPr>
          <a:xfrm>
            <a:off x="189025" y="107792"/>
            <a:ext cx="2545500" cy="3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1125">
            <a:no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3333B2"/>
                </a:solidFill>
                <a:latin typeface="Arial"/>
                <a:ea typeface="Arial"/>
                <a:cs typeface="Arial"/>
                <a:sym typeface="Arial"/>
              </a:rPr>
              <a:t>Image Formation</a:t>
            </a:r>
            <a:endParaRPr sz="25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29"/>
          <p:cNvSpPr/>
          <p:nvPr/>
        </p:nvSpPr>
        <p:spPr>
          <a:xfrm>
            <a:off x="666450" y="728124"/>
            <a:ext cx="3927300" cy="17322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300"/>
          </a:p>
        </p:txBody>
      </p:sp>
      <p:sp>
        <p:nvSpPr>
          <p:cNvPr id="190" name="Google Shape;190;p29"/>
          <p:cNvSpPr txBox="1"/>
          <p:nvPr/>
        </p:nvSpPr>
        <p:spPr>
          <a:xfrm>
            <a:off x="641262" y="2460337"/>
            <a:ext cx="1391700" cy="26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1900">
            <a:noAutofit/>
          </a:bodyPr>
          <a:lstStyle/>
          <a:p>
            <a: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What we see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29"/>
          <p:cNvSpPr/>
          <p:nvPr/>
        </p:nvSpPr>
        <p:spPr>
          <a:xfrm>
            <a:off x="5354200" y="675424"/>
            <a:ext cx="3119100" cy="17322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300"/>
          </a:p>
        </p:txBody>
      </p:sp>
      <p:sp>
        <p:nvSpPr>
          <p:cNvPr id="192" name="Google Shape;192;p29"/>
          <p:cNvSpPr txBox="1"/>
          <p:nvPr/>
        </p:nvSpPr>
        <p:spPr>
          <a:xfrm>
            <a:off x="5234977" y="2472926"/>
            <a:ext cx="2073000" cy="26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1900">
            <a:noAutofit/>
          </a:bodyPr>
          <a:lstStyle/>
          <a:p>
            <a: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What machines see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29"/>
          <p:cNvSpPr/>
          <p:nvPr/>
        </p:nvSpPr>
        <p:spPr>
          <a:xfrm>
            <a:off x="899750" y="3146026"/>
            <a:ext cx="3211800" cy="15621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300"/>
          </a:p>
        </p:txBody>
      </p:sp>
      <p:sp>
        <p:nvSpPr>
          <p:cNvPr id="194" name="Google Shape;194;p29"/>
          <p:cNvSpPr txBox="1"/>
          <p:nvPr/>
        </p:nvSpPr>
        <p:spPr>
          <a:xfrm>
            <a:off x="641262" y="4767126"/>
            <a:ext cx="3621000" cy="26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1900">
            <a:noAutofit/>
          </a:bodyPr>
          <a:lstStyle/>
          <a:p>
            <a:pPr indent="0" lvl="0" marL="25400" marR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latin typeface="Arial"/>
                <a:ea typeface="Arial"/>
                <a:cs typeface="Arial"/>
                <a:sym typeface="Arial"/>
              </a:rPr>
              <a:t>Source: </a:t>
            </a:r>
            <a:r>
              <a:rPr lang="en" sz="900">
                <a:latin typeface="Arial"/>
                <a:ea typeface="Arial"/>
                <a:cs typeface="Arial"/>
                <a:sym typeface="Arial"/>
              </a:rPr>
              <a:t>Hartley, Richard, and Andrew Zisserman. Multiple view  geometry in computer vision. Cambridge university press, 2003.</a:t>
            </a:r>
            <a:endParaRPr sz="9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29"/>
          <p:cNvSpPr/>
          <p:nvPr/>
        </p:nvSpPr>
        <p:spPr>
          <a:xfrm>
            <a:off x="4877950" y="2895050"/>
            <a:ext cx="3549300" cy="18981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300"/>
          </a:p>
        </p:txBody>
      </p:sp>
      <p:sp>
        <p:nvSpPr>
          <p:cNvPr id="196" name="Google Shape;196;p29"/>
          <p:cNvSpPr txBox="1"/>
          <p:nvPr/>
        </p:nvSpPr>
        <p:spPr>
          <a:xfrm>
            <a:off x="4877958" y="4869355"/>
            <a:ext cx="1062900" cy="1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1900">
            <a:noAutofit/>
          </a:bodyPr>
          <a:lstStyle/>
          <a:p>
            <a: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latin typeface="Arial"/>
                <a:ea typeface="Arial"/>
                <a:cs typeface="Arial"/>
                <a:sym typeface="Arial"/>
              </a:rPr>
              <a:t>Source: </a:t>
            </a:r>
            <a:r>
              <a:rPr lang="en" sz="900">
                <a:latin typeface="Arial"/>
                <a:ea typeface="Arial"/>
                <a:cs typeface="Arial"/>
                <a:sym typeface="Arial"/>
              </a:rPr>
              <a:t>L. Fei Fei</a:t>
            </a:r>
            <a:endParaRPr sz="9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7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 it an attention problem?</a:t>
            </a:r>
            <a:endParaRPr/>
          </a:p>
        </p:txBody>
      </p:sp>
      <p:sp>
        <p:nvSpPr>
          <p:cNvPr id="690" name="Google Shape;690;p7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691" name="Google Shape;691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6000" y="1152475"/>
            <a:ext cx="7380250" cy="329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7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 it an attention problem?</a:t>
            </a:r>
            <a:endParaRPr/>
          </a:p>
        </p:txBody>
      </p:sp>
      <p:sp>
        <p:nvSpPr>
          <p:cNvPr id="697" name="Google Shape;697;p7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698" name="Google Shape;698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4625" y="1021563"/>
            <a:ext cx="6539075" cy="3678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p7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Classification</a:t>
            </a:r>
            <a:endParaRPr/>
          </a:p>
        </p:txBody>
      </p:sp>
      <p:sp>
        <p:nvSpPr>
          <p:cNvPr id="704" name="Google Shape;704;p7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Why do I want to know if it is a cat?</a:t>
            </a:r>
            <a:endParaRPr/>
          </a:p>
        </p:txBody>
      </p:sp>
      <p:pic>
        <p:nvPicPr>
          <p:cNvPr id="705" name="Google Shape;705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0100" y="905151"/>
            <a:ext cx="3817550" cy="3817550"/>
          </a:xfrm>
          <a:prstGeom prst="rect">
            <a:avLst/>
          </a:prstGeom>
          <a:noFill/>
          <a:ln>
            <a:noFill/>
          </a:ln>
        </p:spPr>
      </p:pic>
      <p:sp>
        <p:nvSpPr>
          <p:cNvPr id="706" name="Google Shape;706;p76"/>
          <p:cNvSpPr txBox="1"/>
          <p:nvPr/>
        </p:nvSpPr>
        <p:spPr>
          <a:xfrm>
            <a:off x="5347500" y="4703625"/>
            <a:ext cx="18213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Source: internet?</a:t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p7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Classification</a:t>
            </a:r>
            <a:endParaRPr/>
          </a:p>
        </p:txBody>
      </p:sp>
      <p:sp>
        <p:nvSpPr>
          <p:cNvPr id="712" name="Google Shape;712;p7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Why do I want to know if it is a cat?</a:t>
            </a:r>
            <a:endParaRPr/>
          </a:p>
        </p:txBody>
      </p:sp>
      <p:pic>
        <p:nvPicPr>
          <p:cNvPr id="713" name="Google Shape;713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0100" y="1057551"/>
            <a:ext cx="3817550" cy="381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4" name="Google Shape;714;p77"/>
          <p:cNvPicPr preferRelativeResize="0"/>
          <p:nvPr/>
        </p:nvPicPr>
        <p:blipFill rotWithShape="1">
          <a:blip r:embed="rId4">
            <a:alphaModFix/>
          </a:blip>
          <a:srcRect b="0" l="0" r="0" t="20089"/>
          <a:stretch/>
        </p:blipFill>
        <p:spPr>
          <a:xfrm>
            <a:off x="542100" y="1918889"/>
            <a:ext cx="3136899" cy="1883574"/>
          </a:xfrm>
          <a:prstGeom prst="rect">
            <a:avLst/>
          </a:prstGeom>
          <a:noFill/>
          <a:ln>
            <a:noFill/>
          </a:ln>
        </p:spPr>
      </p:pic>
      <p:sp>
        <p:nvSpPr>
          <p:cNvPr id="715" name="Google Shape;715;p77"/>
          <p:cNvSpPr txBox="1"/>
          <p:nvPr/>
        </p:nvSpPr>
        <p:spPr>
          <a:xfrm>
            <a:off x="545800" y="4196400"/>
            <a:ext cx="1515300" cy="37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 GPU &gt; 1500$</a:t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7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similarity: Face recognition</a:t>
            </a:r>
            <a:endParaRPr/>
          </a:p>
        </p:txBody>
      </p:sp>
      <p:sp>
        <p:nvSpPr>
          <p:cNvPr id="721" name="Google Shape;721;p7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722" name="Google Shape;722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725" y="1200487"/>
            <a:ext cx="1858813" cy="1680666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78"/>
          <p:cNvSpPr txBox="1"/>
          <p:nvPr/>
        </p:nvSpPr>
        <p:spPr>
          <a:xfrm>
            <a:off x="2593600" y="1500800"/>
            <a:ext cx="4633500" cy="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learns to understand what cats looks like.</a:t>
            </a:r>
            <a:endParaRPr/>
          </a:p>
        </p:txBody>
      </p:sp>
      <p:sp>
        <p:nvSpPr>
          <p:cNvPr id="724" name="Google Shape;724;p78"/>
          <p:cNvSpPr/>
          <p:nvPr/>
        </p:nvSpPr>
        <p:spPr>
          <a:xfrm>
            <a:off x="2710175" y="2026938"/>
            <a:ext cx="2171100" cy="393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5" name="Google Shape;725;p78"/>
          <p:cNvSpPr/>
          <p:nvPr/>
        </p:nvSpPr>
        <p:spPr>
          <a:xfrm>
            <a:off x="5143500" y="1846550"/>
            <a:ext cx="349800" cy="1092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26" name="Google Shape;726;p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8087" y="2881150"/>
            <a:ext cx="2240900" cy="1680675"/>
          </a:xfrm>
          <a:prstGeom prst="rect">
            <a:avLst/>
          </a:prstGeom>
          <a:noFill/>
          <a:ln>
            <a:noFill/>
          </a:ln>
        </p:spPr>
      </p:pic>
      <p:sp>
        <p:nvSpPr>
          <p:cNvPr id="727" name="Google Shape;727;p78"/>
          <p:cNvSpPr/>
          <p:nvPr/>
        </p:nvSpPr>
        <p:spPr>
          <a:xfrm>
            <a:off x="2710175" y="3607288"/>
            <a:ext cx="2171100" cy="393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8" name="Google Shape;728;p78"/>
          <p:cNvSpPr/>
          <p:nvPr/>
        </p:nvSpPr>
        <p:spPr>
          <a:xfrm>
            <a:off x="5143500" y="3257500"/>
            <a:ext cx="349800" cy="1092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9" name="Google Shape;729;p78"/>
          <p:cNvSpPr txBox="1"/>
          <p:nvPr/>
        </p:nvSpPr>
        <p:spPr>
          <a:xfrm>
            <a:off x="5493300" y="2664025"/>
            <a:ext cx="1165800" cy="3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vector_1</a:t>
            </a:r>
            <a:endParaRPr/>
          </a:p>
        </p:txBody>
      </p:sp>
      <p:sp>
        <p:nvSpPr>
          <p:cNvPr id="730" name="Google Shape;730;p78"/>
          <p:cNvSpPr txBox="1"/>
          <p:nvPr/>
        </p:nvSpPr>
        <p:spPr>
          <a:xfrm>
            <a:off x="5493300" y="4000600"/>
            <a:ext cx="1165800" cy="3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vector_2</a:t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7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Deconvolutions</a:t>
            </a:r>
            <a:endParaRPr/>
          </a:p>
        </p:txBody>
      </p:sp>
      <p:sp>
        <p:nvSpPr>
          <p:cNvPr id="736" name="Google Shape;736;p7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Perform Upsampling!</a:t>
            </a:r>
            <a:endParaRPr/>
          </a:p>
        </p:txBody>
      </p:sp>
      <p:pic>
        <p:nvPicPr>
          <p:cNvPr id="737" name="Google Shape;737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25197" y="1559075"/>
            <a:ext cx="2898050" cy="3294250"/>
          </a:xfrm>
          <a:prstGeom prst="rect">
            <a:avLst/>
          </a:prstGeom>
          <a:noFill/>
          <a:ln>
            <a:noFill/>
          </a:ln>
        </p:spPr>
      </p:pic>
      <p:sp>
        <p:nvSpPr>
          <p:cNvPr id="738" name="Google Shape;738;p79"/>
          <p:cNvSpPr txBox="1"/>
          <p:nvPr/>
        </p:nvSpPr>
        <p:spPr>
          <a:xfrm>
            <a:off x="3467875" y="4703625"/>
            <a:ext cx="1996200" cy="3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4"/>
              </a:rPr>
              <a:t>https://github.com/vdumoulin</a:t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80"/>
          <p:cNvSpPr/>
          <p:nvPr/>
        </p:nvSpPr>
        <p:spPr>
          <a:xfrm>
            <a:off x="7004400" y="1930500"/>
            <a:ext cx="1675500" cy="178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44" name="Google Shape;744;p80"/>
          <p:cNvPicPr preferRelativeResize="0"/>
          <p:nvPr/>
        </p:nvPicPr>
        <p:blipFill rotWithShape="1">
          <a:blip r:embed="rId3">
            <a:alphaModFix/>
          </a:blip>
          <a:srcRect b="39983" l="5912" r="56524" t="0"/>
          <a:stretch/>
        </p:blipFill>
        <p:spPr>
          <a:xfrm>
            <a:off x="7015250" y="1930550"/>
            <a:ext cx="1675651" cy="1783999"/>
          </a:xfrm>
          <a:prstGeom prst="rect">
            <a:avLst/>
          </a:prstGeom>
          <a:noFill/>
          <a:ln>
            <a:noFill/>
          </a:ln>
        </p:spPr>
      </p:pic>
      <p:sp>
        <p:nvSpPr>
          <p:cNvPr id="745" name="Google Shape;745;p8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Auto-Encoder</a:t>
            </a:r>
            <a:endParaRPr/>
          </a:p>
        </p:txBody>
      </p:sp>
      <p:sp>
        <p:nvSpPr>
          <p:cNvPr id="746" name="Google Shape;746;p8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747" name="Google Shape;747;p80"/>
          <p:cNvPicPr preferRelativeResize="0"/>
          <p:nvPr/>
        </p:nvPicPr>
        <p:blipFill rotWithShape="1">
          <a:blip r:embed="rId3">
            <a:alphaModFix/>
          </a:blip>
          <a:srcRect b="39983" l="5912" r="56524" t="0"/>
          <a:stretch/>
        </p:blipFill>
        <p:spPr>
          <a:xfrm>
            <a:off x="553700" y="1968675"/>
            <a:ext cx="1675651" cy="1783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48" name="Google Shape;748;p80"/>
          <p:cNvPicPr preferRelativeResize="0"/>
          <p:nvPr/>
        </p:nvPicPr>
        <p:blipFill rotWithShape="1">
          <a:blip r:embed="rId3">
            <a:alphaModFix/>
          </a:blip>
          <a:srcRect b="37417" l="56392" r="8657" t="0"/>
          <a:stretch/>
        </p:blipFill>
        <p:spPr>
          <a:xfrm>
            <a:off x="7015250" y="1930550"/>
            <a:ext cx="1675651" cy="1784100"/>
          </a:xfrm>
          <a:prstGeom prst="rect">
            <a:avLst/>
          </a:prstGeom>
          <a:noFill/>
          <a:ln>
            <a:noFill/>
          </a:ln>
        </p:spPr>
      </p:pic>
      <p:sp>
        <p:nvSpPr>
          <p:cNvPr id="749" name="Google Shape;749;p80"/>
          <p:cNvSpPr/>
          <p:nvPr/>
        </p:nvSpPr>
        <p:spPr>
          <a:xfrm rot="5400000">
            <a:off x="2462475" y="2086800"/>
            <a:ext cx="1588200" cy="1471500"/>
          </a:xfrm>
          <a:prstGeom prst="trapezoid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0" name="Google Shape;750;p80"/>
          <p:cNvSpPr/>
          <p:nvPr/>
        </p:nvSpPr>
        <p:spPr>
          <a:xfrm flipH="1" rot="-5400000">
            <a:off x="5193900" y="2086800"/>
            <a:ext cx="1588200" cy="1471500"/>
          </a:xfrm>
          <a:prstGeom prst="trapezoid">
            <a:avLst>
              <a:gd fmla="val 25000" name="adj"/>
            </a:avLst>
          </a:prstGeom>
          <a:solidFill>
            <a:srgbClr val="1155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1" name="Google Shape;751;p80"/>
          <p:cNvSpPr/>
          <p:nvPr/>
        </p:nvSpPr>
        <p:spPr>
          <a:xfrm>
            <a:off x="4150688" y="2684100"/>
            <a:ext cx="943200" cy="276900"/>
          </a:xfrm>
          <a:prstGeom prst="rect">
            <a:avLst/>
          </a:prstGeom>
          <a:solidFill>
            <a:srgbClr val="38761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2" name="Google Shape;752;p80"/>
          <p:cNvSpPr txBox="1"/>
          <p:nvPr/>
        </p:nvSpPr>
        <p:spPr>
          <a:xfrm>
            <a:off x="3459150" y="3714550"/>
            <a:ext cx="9432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Encoder</a:t>
            </a:r>
            <a:endParaRPr/>
          </a:p>
        </p:txBody>
      </p:sp>
      <p:sp>
        <p:nvSpPr>
          <p:cNvPr id="753" name="Google Shape;753;p80"/>
          <p:cNvSpPr txBox="1"/>
          <p:nvPr/>
        </p:nvSpPr>
        <p:spPr>
          <a:xfrm>
            <a:off x="5592750" y="3790750"/>
            <a:ext cx="9432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Decoder</a:t>
            </a:r>
            <a:endParaRPr/>
          </a:p>
        </p:txBody>
      </p:sp>
      <p:sp>
        <p:nvSpPr>
          <p:cNvPr id="754" name="Google Shape;754;p80"/>
          <p:cNvSpPr txBox="1"/>
          <p:nvPr/>
        </p:nvSpPr>
        <p:spPr>
          <a:xfrm>
            <a:off x="4148938" y="3181150"/>
            <a:ext cx="10917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Bottleneck</a:t>
            </a:r>
            <a:endParaRPr/>
          </a:p>
        </p:txBody>
      </p:sp>
      <p:pic>
        <p:nvPicPr>
          <p:cNvPr descr="\mathbf{x}" id="755" name="Google Shape;755;p80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05375" y="3856050"/>
            <a:ext cx="381976" cy="417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mathbf{x}'" id="756" name="Google Shape;756;p80" title="MathEquation,#0000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26350" y="3638350"/>
            <a:ext cx="594848" cy="635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ss = \|\mathbf{x}-\mathbf{x}'\|" id="757" name="Google Shape;757;p80" title="MathEquation,#0000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93900" y="1017725"/>
            <a:ext cx="3577464" cy="635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mathbf{x}" id="758" name="Google Shape;758;p80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46725" y="3856050"/>
            <a:ext cx="381976" cy="41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7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p8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Convolutional Neural Network</a:t>
            </a:r>
            <a:endParaRPr/>
          </a:p>
        </p:txBody>
      </p:sp>
      <p:sp>
        <p:nvSpPr>
          <p:cNvPr id="764" name="Google Shape;764;p8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Architecture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Convolution =&gt; Pooling =&gt; Activations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Encoder architecture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Image Classification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Decoder: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Deconvolution =&gt; Pooling =&gt; Activations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Example: Image segmentation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U-Net Architecture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Skip Connection</a:t>
            </a:r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p8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Transfer Learning</a:t>
            </a:r>
            <a:endParaRPr/>
          </a:p>
        </p:txBody>
      </p:sp>
      <p:sp>
        <p:nvSpPr>
          <p:cNvPr id="770" name="Google Shape;770;p8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771" name="Google Shape;771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9125" y="1200487"/>
            <a:ext cx="1858813" cy="1680666"/>
          </a:xfrm>
          <a:prstGeom prst="rect">
            <a:avLst/>
          </a:prstGeom>
          <a:noFill/>
          <a:ln>
            <a:noFill/>
          </a:ln>
        </p:spPr>
      </p:pic>
      <p:sp>
        <p:nvSpPr>
          <p:cNvPr id="772" name="Google Shape;772;p82"/>
          <p:cNvSpPr/>
          <p:nvPr/>
        </p:nvSpPr>
        <p:spPr>
          <a:xfrm>
            <a:off x="2710175" y="2026938"/>
            <a:ext cx="2171100" cy="393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3" name="Google Shape;773;p82"/>
          <p:cNvSpPr/>
          <p:nvPr/>
        </p:nvSpPr>
        <p:spPr>
          <a:xfrm>
            <a:off x="5143500" y="1313150"/>
            <a:ext cx="349800" cy="1092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4" name="Google Shape;774;p82"/>
          <p:cNvSpPr txBox="1"/>
          <p:nvPr/>
        </p:nvSpPr>
        <p:spPr>
          <a:xfrm>
            <a:off x="5493300" y="2054425"/>
            <a:ext cx="1165800" cy="3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vector_1</a:t>
            </a:r>
            <a:endParaRPr/>
          </a:p>
        </p:txBody>
      </p:sp>
      <p:sp>
        <p:nvSpPr>
          <p:cNvPr id="775" name="Google Shape;775;p82"/>
          <p:cNvSpPr txBox="1"/>
          <p:nvPr/>
        </p:nvSpPr>
        <p:spPr>
          <a:xfrm>
            <a:off x="2841300" y="1487400"/>
            <a:ext cx="2094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ImageNet Classification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</a:t>
            </a:r>
            <a:endParaRPr/>
          </a:p>
        </p:txBody>
      </p:sp>
      <p:cxnSp>
        <p:nvCxnSpPr>
          <p:cNvPr id="776" name="Google Shape;776;p82"/>
          <p:cNvCxnSpPr/>
          <p:nvPr/>
        </p:nvCxnSpPr>
        <p:spPr>
          <a:xfrm>
            <a:off x="3467850" y="2459675"/>
            <a:ext cx="0" cy="714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77" name="Google Shape;777;p82"/>
          <p:cNvSpPr/>
          <p:nvPr/>
        </p:nvSpPr>
        <p:spPr>
          <a:xfrm>
            <a:off x="2688900" y="3534438"/>
            <a:ext cx="2171100" cy="393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8" name="Google Shape;778;p82"/>
          <p:cNvSpPr/>
          <p:nvPr/>
        </p:nvSpPr>
        <p:spPr>
          <a:xfrm>
            <a:off x="5169300" y="3569850"/>
            <a:ext cx="670200" cy="3933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9" name="Google Shape;779;p82"/>
          <p:cNvSpPr txBox="1"/>
          <p:nvPr/>
        </p:nvSpPr>
        <p:spPr>
          <a:xfrm>
            <a:off x="3671850" y="2622750"/>
            <a:ext cx="1821300" cy="3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Transfer weights</a:t>
            </a:r>
            <a:endParaRPr/>
          </a:p>
        </p:txBody>
      </p:sp>
      <p:sp>
        <p:nvSpPr>
          <p:cNvPr id="780" name="Google Shape;780;p82"/>
          <p:cNvSpPr txBox="1"/>
          <p:nvPr/>
        </p:nvSpPr>
        <p:spPr>
          <a:xfrm>
            <a:off x="4936200" y="3232750"/>
            <a:ext cx="1941300" cy="3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Extra layers</a:t>
            </a:r>
            <a:endParaRPr/>
          </a:p>
        </p:txBody>
      </p:sp>
      <p:sp>
        <p:nvSpPr>
          <p:cNvPr id="781" name="Google Shape;781;p82"/>
          <p:cNvSpPr txBox="1"/>
          <p:nvPr/>
        </p:nvSpPr>
        <p:spPr>
          <a:xfrm>
            <a:off x="2841300" y="3087600"/>
            <a:ext cx="2094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ImageNet Classification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</a:t>
            </a:r>
            <a:endParaRPr/>
          </a:p>
        </p:txBody>
      </p:sp>
      <p:pic>
        <p:nvPicPr>
          <p:cNvPr id="782" name="Google Shape;782;p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41524" y="2619087"/>
            <a:ext cx="2638365" cy="1773025"/>
          </a:xfrm>
          <a:prstGeom prst="rect">
            <a:avLst/>
          </a:prstGeom>
          <a:noFill/>
          <a:ln>
            <a:noFill/>
          </a:ln>
        </p:spPr>
      </p:pic>
      <p:sp>
        <p:nvSpPr>
          <p:cNvPr id="783" name="Google Shape;783;p82"/>
          <p:cNvSpPr txBox="1"/>
          <p:nvPr/>
        </p:nvSpPr>
        <p:spPr>
          <a:xfrm>
            <a:off x="6994075" y="2229450"/>
            <a:ext cx="1034400" cy="3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YOLOv3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p8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CNN applications</a:t>
            </a:r>
            <a:endParaRPr/>
          </a:p>
        </p:txBody>
      </p:sp>
      <p:sp>
        <p:nvSpPr>
          <p:cNvPr id="789" name="Google Shape;789;p8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Different approach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Classification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Regression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Tasks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Depth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Normals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Saliency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0"/>
          <p:cNvSpPr txBox="1"/>
          <p:nvPr>
            <p:ph type="title"/>
          </p:nvPr>
        </p:nvSpPr>
        <p:spPr>
          <a:xfrm>
            <a:off x="189025" y="107800"/>
            <a:ext cx="6417900" cy="3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1125">
            <a:no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3333B2"/>
                </a:solidFill>
                <a:latin typeface="Arial"/>
                <a:ea typeface="Arial"/>
                <a:cs typeface="Arial"/>
                <a:sym typeface="Arial"/>
              </a:rPr>
              <a:t>Challenging conditions</a:t>
            </a:r>
            <a:endParaRPr sz="25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2" name="Google Shape;20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800" y="766450"/>
            <a:ext cx="8078501" cy="3264700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30"/>
          <p:cNvSpPr txBox="1"/>
          <p:nvPr/>
        </p:nvSpPr>
        <p:spPr>
          <a:xfrm>
            <a:off x="247800" y="4160175"/>
            <a:ext cx="3979200" cy="3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Source: http://cs231n.github.io/classification</a:t>
            </a:r>
            <a:endParaRPr/>
          </a:p>
        </p:txBody>
      </p:sp>
      <p:sp>
        <p:nvSpPr>
          <p:cNvPr id="204" name="Google Shape;204;p30"/>
          <p:cNvSpPr txBox="1"/>
          <p:nvPr/>
        </p:nvSpPr>
        <p:spPr>
          <a:xfrm>
            <a:off x="0" y="4850750"/>
            <a:ext cx="9144000" cy="4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Bishesh Khanal and Ajad Chhatkuli. Second Nepal Winter School in AI. 2019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8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Pytorch Coding</a:t>
            </a:r>
            <a:endParaRPr/>
          </a:p>
        </p:txBody>
      </p:sp>
      <p:sp>
        <p:nvSpPr>
          <p:cNvPr id="795" name="Google Shape;795;p8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Tutorial: Image Classification</a:t>
            </a:r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8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Skip Connections</a:t>
            </a:r>
            <a:endParaRPr/>
          </a:p>
        </p:txBody>
      </p:sp>
      <p:sp>
        <p:nvSpPr>
          <p:cNvPr id="801" name="Google Shape;801;p8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802" name="Google Shape;802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2898" y="1314548"/>
            <a:ext cx="4927551" cy="3092250"/>
          </a:xfrm>
          <a:prstGeom prst="rect">
            <a:avLst/>
          </a:prstGeom>
          <a:noFill/>
          <a:ln>
            <a:noFill/>
          </a:ln>
        </p:spPr>
      </p:pic>
      <p:sp>
        <p:nvSpPr>
          <p:cNvPr id="803" name="Google Shape;803;p85"/>
          <p:cNvSpPr txBox="1"/>
          <p:nvPr/>
        </p:nvSpPr>
        <p:spPr>
          <a:xfrm>
            <a:off x="5740925" y="1714950"/>
            <a:ext cx="2957700" cy="16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Residual Network Blocks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Handles Exploding gradients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7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p8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Image Segmentation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809" name="Google Shape;809;p8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810" name="Google Shape;810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0350" y="1078250"/>
            <a:ext cx="6434600" cy="3709350"/>
          </a:xfrm>
          <a:prstGeom prst="rect">
            <a:avLst/>
          </a:prstGeom>
          <a:noFill/>
          <a:ln>
            <a:noFill/>
          </a:ln>
        </p:spPr>
      </p:pic>
      <p:sp>
        <p:nvSpPr>
          <p:cNvPr id="811" name="Google Shape;811;p86"/>
          <p:cNvSpPr txBox="1"/>
          <p:nvPr/>
        </p:nvSpPr>
        <p:spPr>
          <a:xfrm>
            <a:off x="5799175" y="4703625"/>
            <a:ext cx="24480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Source: CityScapes</a:t>
            </a:r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5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p8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7" name="Google Shape;817;p8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descr="The video shows the predictions of Full Resolution Residual Networks on the CityScapes dataset. Each frame was predicted independently from temporally adjacent frames. Paper: https://arxiv.org/abs/1611.08323" id="818" name="Google Shape;818;p87" title="Full-Resolution Residual Networks (FRRNs) for Semantic Image Segmentation in Street Scenes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7739" y="0"/>
            <a:ext cx="6768586" cy="5076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2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p8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Example: U-Net</a:t>
            </a:r>
            <a:endParaRPr/>
          </a:p>
        </p:txBody>
      </p:sp>
      <p:sp>
        <p:nvSpPr>
          <p:cNvPr id="824" name="Google Shape;824;p8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825" name="Google Shape;825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2500" y="1152475"/>
            <a:ext cx="5349550" cy="3564076"/>
          </a:xfrm>
          <a:prstGeom prst="rect">
            <a:avLst/>
          </a:prstGeom>
          <a:noFill/>
          <a:ln>
            <a:noFill/>
          </a:ln>
        </p:spPr>
      </p:pic>
      <p:sp>
        <p:nvSpPr>
          <p:cNvPr id="826" name="Google Shape;826;p88"/>
          <p:cNvSpPr/>
          <p:nvPr/>
        </p:nvSpPr>
        <p:spPr>
          <a:xfrm>
            <a:off x="6046900" y="1559075"/>
            <a:ext cx="2785500" cy="495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Information flow: use skip connection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0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p8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2" name="Google Shape;832;p8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descr="IROS'2019 submission - Andres Milioto, Ignacio Vizzo, Jens Behley, Cyrill Stachniss.&#10;&#10;Predictions from Sequence 13 Kitti dataset. Each frame is processed individually, and in under 100ms in a single GPU, under the frame rate of a Velodyne LiDAR scanner.&#10;&#10;Code and data coming soon.&#10;&#10;Resources:&#10;SuMa: https://github.com/jbehley/SuMa&#10;Bonnet: https://github.com/PRBonn/bonnet&#10;Kitti dataset: http://www.cvlibs.net/datasets/kitti/&#10;Semantic dataset: SOON&#10;Code for this approach: SOON&#10;&#10;We thank NVIDIA Corporation for providing a Quadro P6000 GPU used to support this research." id="833" name="Google Shape;833;p89" title="RangeNet++: Fast and Accurate LiDAR Semantic Segmentation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3000" y="0"/>
            <a:ext cx="6741425" cy="5056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7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p9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839" name="Google Shape;839;p90"/>
          <p:cNvPicPr preferRelativeResize="0"/>
          <p:nvPr/>
        </p:nvPicPr>
        <p:blipFill rotWithShape="1">
          <a:blip r:embed="rId3">
            <a:alphaModFix/>
          </a:blip>
          <a:srcRect b="20608" l="0" r="0" t="-5555"/>
          <a:stretch/>
        </p:blipFill>
        <p:spPr>
          <a:xfrm>
            <a:off x="359400" y="204000"/>
            <a:ext cx="7606299" cy="448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9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Learning on Point sets</a:t>
            </a:r>
            <a:endParaRPr/>
          </a:p>
        </p:txBody>
      </p:sp>
      <p:sp>
        <p:nvSpPr>
          <p:cNvPr id="845" name="Google Shape;845;p9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846" name="Google Shape;846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5200" y="1152474"/>
            <a:ext cx="7573600" cy="3231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0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p9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PointNet</a:t>
            </a:r>
            <a:endParaRPr/>
          </a:p>
        </p:txBody>
      </p:sp>
      <p:sp>
        <p:nvSpPr>
          <p:cNvPr id="852" name="Google Shape;852;p9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853" name="Google Shape;853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6550" y="1296802"/>
            <a:ext cx="7960576" cy="290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9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Pointset examples</a:t>
            </a:r>
            <a:endParaRPr/>
          </a:p>
        </p:txBody>
      </p:sp>
      <p:sp>
        <p:nvSpPr>
          <p:cNvPr id="859" name="Google Shape;859;p9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Locations of events in a day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Sales statistics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No order of elements in a data point.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1"/>
          <p:cNvSpPr txBox="1"/>
          <p:nvPr>
            <p:ph type="title"/>
          </p:nvPr>
        </p:nvSpPr>
        <p:spPr>
          <a:xfrm>
            <a:off x="189025" y="107792"/>
            <a:ext cx="6756000" cy="3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1125">
            <a:no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3333B2"/>
                </a:solidFill>
                <a:latin typeface="Arial"/>
                <a:ea typeface="Arial"/>
                <a:cs typeface="Arial"/>
                <a:sym typeface="Arial"/>
              </a:rPr>
              <a:t>Image: Function of Multiple Spatial Variables</a:t>
            </a:r>
            <a:endParaRPr sz="25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31"/>
          <p:cNvSpPr txBox="1"/>
          <p:nvPr/>
        </p:nvSpPr>
        <p:spPr>
          <a:xfrm>
            <a:off x="375050" y="1352449"/>
            <a:ext cx="7455000" cy="18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1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Computers just see numbers (in fact, a lot of numbers)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2D image: each discrete position (</a:t>
            </a:r>
            <a:r>
              <a:rPr i="1" lang="en" sz="1800">
                <a:latin typeface="Arial"/>
                <a:ea typeface="Arial"/>
                <a:cs typeface="Arial"/>
                <a:sym typeface="Arial"/>
              </a:rPr>
              <a:t>x </a:t>
            </a:r>
            <a:r>
              <a:rPr i="1" lang="en" sz="1800">
                <a:latin typeface="Trebuchet MS"/>
                <a:ea typeface="Trebuchet MS"/>
                <a:cs typeface="Trebuchet MS"/>
                <a:sym typeface="Trebuchet MS"/>
              </a:rPr>
              <a:t>, </a:t>
            </a:r>
            <a:r>
              <a:rPr i="1" lang="en" sz="1800">
                <a:latin typeface="Arial"/>
                <a:ea typeface="Arial"/>
                <a:cs typeface="Arial"/>
                <a:sym typeface="Arial"/>
              </a:rPr>
              <a:t>y </a:t>
            </a:r>
            <a:r>
              <a:rPr lang="en" sz="1800">
                <a:latin typeface="Arial"/>
                <a:ea typeface="Arial"/>
                <a:cs typeface="Arial"/>
                <a:sym typeface="Arial"/>
              </a:rPr>
              <a:t>) consist of intensity values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25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3D image: each discrete position (</a:t>
            </a:r>
            <a:r>
              <a:rPr i="1" lang="en" sz="1800">
                <a:latin typeface="Arial"/>
                <a:ea typeface="Arial"/>
                <a:cs typeface="Arial"/>
                <a:sym typeface="Arial"/>
              </a:rPr>
              <a:t>x </a:t>
            </a:r>
            <a:r>
              <a:rPr i="1" lang="en" sz="1800">
                <a:latin typeface="Trebuchet MS"/>
                <a:ea typeface="Trebuchet MS"/>
                <a:cs typeface="Trebuchet MS"/>
                <a:sym typeface="Trebuchet MS"/>
              </a:rPr>
              <a:t>, </a:t>
            </a:r>
            <a:r>
              <a:rPr i="1" lang="en" sz="1800">
                <a:latin typeface="Arial"/>
                <a:ea typeface="Arial"/>
                <a:cs typeface="Arial"/>
                <a:sym typeface="Arial"/>
              </a:rPr>
              <a:t>y </a:t>
            </a:r>
            <a:r>
              <a:rPr i="1" lang="en" sz="1800">
                <a:latin typeface="Trebuchet MS"/>
                <a:ea typeface="Trebuchet MS"/>
                <a:cs typeface="Trebuchet MS"/>
                <a:sym typeface="Trebuchet MS"/>
              </a:rPr>
              <a:t>, </a:t>
            </a:r>
            <a:r>
              <a:rPr i="1" lang="en" sz="1800">
                <a:latin typeface="Arial"/>
                <a:ea typeface="Arial"/>
                <a:cs typeface="Arial"/>
                <a:sym typeface="Arial"/>
              </a:rPr>
              <a:t>z </a:t>
            </a:r>
            <a:r>
              <a:rPr lang="en" sz="1800">
                <a:latin typeface="Arial"/>
                <a:ea typeface="Arial"/>
                <a:cs typeface="Arial"/>
                <a:sym typeface="Arial"/>
              </a:rPr>
              <a:t>) consist of intensity values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25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grayscale images represented as </a:t>
            </a:r>
            <a:r>
              <a:rPr i="1" lang="en" sz="1800">
                <a:latin typeface="Arial"/>
                <a:ea typeface="Arial"/>
                <a:cs typeface="Arial"/>
                <a:sym typeface="Arial"/>
              </a:rPr>
              <a:t>N </a:t>
            </a:r>
            <a:r>
              <a:rPr lang="en" sz="1800">
                <a:latin typeface="Verdana"/>
                <a:ea typeface="Verdana"/>
                <a:cs typeface="Verdana"/>
                <a:sym typeface="Verdana"/>
              </a:rPr>
              <a:t>× </a:t>
            </a:r>
            <a:r>
              <a:rPr i="1" lang="en" sz="1800">
                <a:latin typeface="Arial"/>
                <a:ea typeface="Arial"/>
                <a:cs typeface="Arial"/>
                <a:sym typeface="Arial"/>
              </a:rPr>
              <a:t>M </a:t>
            </a:r>
            <a:r>
              <a:rPr lang="en" sz="1800">
                <a:latin typeface="Arial"/>
                <a:ea typeface="Arial"/>
                <a:cs typeface="Arial"/>
                <a:sym typeface="Arial"/>
              </a:rPr>
              <a:t>matrix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25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color images (</a:t>
            </a:r>
            <a:r>
              <a:rPr lang="en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R</a:t>
            </a:r>
            <a:r>
              <a:rPr lang="en" sz="1800">
                <a:latin typeface="Arial"/>
                <a:ea typeface="Arial"/>
                <a:cs typeface="Arial"/>
                <a:sym typeface="Arial"/>
              </a:rPr>
              <a:t>,</a:t>
            </a:r>
            <a:r>
              <a:rPr lang="en" sz="1800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G</a:t>
            </a:r>
            <a:r>
              <a:rPr lang="en" sz="1800">
                <a:latin typeface="Arial"/>
                <a:ea typeface="Arial"/>
                <a:cs typeface="Arial"/>
                <a:sym typeface="Arial"/>
              </a:rPr>
              <a:t>,</a:t>
            </a:r>
            <a:r>
              <a:rPr lang="en" sz="18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r>
              <a:rPr lang="en" sz="1800">
                <a:latin typeface="Arial"/>
                <a:ea typeface="Arial"/>
                <a:cs typeface="Arial"/>
                <a:sym typeface="Arial"/>
              </a:rPr>
              <a:t>) represented as 3 </a:t>
            </a:r>
            <a:r>
              <a:rPr lang="en" sz="1800">
                <a:latin typeface="Verdana"/>
                <a:ea typeface="Verdana"/>
                <a:cs typeface="Verdana"/>
                <a:sym typeface="Verdana"/>
              </a:rPr>
              <a:t>× </a:t>
            </a:r>
            <a:r>
              <a:rPr i="1" lang="en" sz="1800">
                <a:latin typeface="Arial"/>
                <a:ea typeface="Arial"/>
                <a:cs typeface="Arial"/>
                <a:sym typeface="Arial"/>
              </a:rPr>
              <a:t>N </a:t>
            </a:r>
            <a:r>
              <a:rPr lang="en" sz="1800">
                <a:latin typeface="Verdana"/>
                <a:ea typeface="Verdana"/>
                <a:cs typeface="Verdana"/>
                <a:sym typeface="Verdana"/>
              </a:rPr>
              <a:t>× </a:t>
            </a:r>
            <a:r>
              <a:rPr i="1" lang="en" sz="1800">
                <a:latin typeface="Arial"/>
                <a:ea typeface="Arial"/>
                <a:cs typeface="Arial"/>
                <a:sym typeface="Arial"/>
              </a:rPr>
              <a:t>M </a:t>
            </a:r>
            <a:r>
              <a:rPr lang="en" sz="1800">
                <a:latin typeface="Arial"/>
                <a:ea typeface="Arial"/>
                <a:cs typeface="Arial"/>
                <a:sym typeface="Arial"/>
              </a:rPr>
              <a:t>matrix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p31"/>
          <p:cNvSpPr txBox="1"/>
          <p:nvPr/>
        </p:nvSpPr>
        <p:spPr>
          <a:xfrm>
            <a:off x="0" y="4850750"/>
            <a:ext cx="9144000" cy="4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Bishesh Khanal and Ajad Chhatkuli. Second Nepal Winter School in AI. 2019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9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Classification Example:</a:t>
            </a:r>
            <a:endParaRPr/>
          </a:p>
        </p:txBody>
      </p:sp>
      <p:sp>
        <p:nvSpPr>
          <p:cNvPr id="865" name="Google Shape;865;p9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866" name="Google Shape;866;p94"/>
          <p:cNvSpPr/>
          <p:nvPr/>
        </p:nvSpPr>
        <p:spPr>
          <a:xfrm>
            <a:off x="961675" y="2030125"/>
            <a:ext cx="189300" cy="1661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7" name="Google Shape;867;p94"/>
          <p:cNvSpPr txBox="1"/>
          <p:nvPr/>
        </p:nvSpPr>
        <p:spPr>
          <a:xfrm>
            <a:off x="929175" y="3748050"/>
            <a:ext cx="247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</a:t>
            </a:r>
            <a:endParaRPr/>
          </a:p>
        </p:txBody>
      </p:sp>
      <p:sp>
        <p:nvSpPr>
          <p:cNvPr id="868" name="Google Shape;868;p94"/>
          <p:cNvSpPr/>
          <p:nvPr/>
        </p:nvSpPr>
        <p:spPr>
          <a:xfrm>
            <a:off x="2061200" y="2710175"/>
            <a:ext cx="189300" cy="981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69" name="Google Shape;869;p94"/>
          <p:cNvCxnSpPr/>
          <p:nvPr/>
        </p:nvCxnSpPr>
        <p:spPr>
          <a:xfrm flipH="1">
            <a:off x="1428100" y="2083625"/>
            <a:ext cx="14400" cy="1617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70" name="Google Shape;870;p94"/>
          <p:cNvSpPr txBox="1"/>
          <p:nvPr/>
        </p:nvSpPr>
        <p:spPr>
          <a:xfrm>
            <a:off x="1311375" y="3748050"/>
            <a:ext cx="495300" cy="3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2,2</a:t>
            </a:r>
            <a:endParaRPr/>
          </a:p>
        </p:txBody>
      </p:sp>
      <p:sp>
        <p:nvSpPr>
          <p:cNvPr id="871" name="Google Shape;871;p94"/>
          <p:cNvSpPr txBox="1"/>
          <p:nvPr/>
        </p:nvSpPr>
        <p:spPr>
          <a:xfrm>
            <a:off x="1995975" y="3748050"/>
            <a:ext cx="393600" cy="3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12</a:t>
            </a:r>
            <a:endParaRPr/>
          </a:p>
        </p:txBody>
      </p:sp>
      <p:cxnSp>
        <p:nvCxnSpPr>
          <p:cNvPr id="872" name="Google Shape;872;p94"/>
          <p:cNvCxnSpPr/>
          <p:nvPr/>
        </p:nvCxnSpPr>
        <p:spPr>
          <a:xfrm>
            <a:off x="2564475" y="2783025"/>
            <a:ext cx="6600" cy="917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73" name="Google Shape;873;p94"/>
          <p:cNvSpPr txBox="1"/>
          <p:nvPr/>
        </p:nvSpPr>
        <p:spPr>
          <a:xfrm>
            <a:off x="2378175" y="3748050"/>
            <a:ext cx="495300" cy="3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2,2</a:t>
            </a:r>
            <a:endParaRPr/>
          </a:p>
        </p:txBody>
      </p:sp>
      <p:sp>
        <p:nvSpPr>
          <p:cNvPr id="874" name="Google Shape;874;p94"/>
          <p:cNvSpPr/>
          <p:nvPr/>
        </p:nvSpPr>
        <p:spPr>
          <a:xfrm>
            <a:off x="3128000" y="3118475"/>
            <a:ext cx="189300" cy="572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5" name="Google Shape;875;p94"/>
          <p:cNvSpPr txBox="1"/>
          <p:nvPr/>
        </p:nvSpPr>
        <p:spPr>
          <a:xfrm>
            <a:off x="3062775" y="3748050"/>
            <a:ext cx="393600" cy="3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24</a:t>
            </a:r>
            <a:endParaRPr/>
          </a:p>
        </p:txBody>
      </p:sp>
      <p:cxnSp>
        <p:nvCxnSpPr>
          <p:cNvPr id="876" name="Google Shape;876;p94"/>
          <p:cNvCxnSpPr/>
          <p:nvPr/>
        </p:nvCxnSpPr>
        <p:spPr>
          <a:xfrm>
            <a:off x="3628125" y="3176450"/>
            <a:ext cx="9900" cy="52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77" name="Google Shape;877;p94"/>
          <p:cNvSpPr txBox="1"/>
          <p:nvPr/>
        </p:nvSpPr>
        <p:spPr>
          <a:xfrm>
            <a:off x="3444975" y="3748050"/>
            <a:ext cx="495300" cy="3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2,2</a:t>
            </a:r>
            <a:endParaRPr/>
          </a:p>
        </p:txBody>
      </p:sp>
      <p:sp>
        <p:nvSpPr>
          <p:cNvPr id="878" name="Google Shape;878;p94"/>
          <p:cNvSpPr/>
          <p:nvPr/>
        </p:nvSpPr>
        <p:spPr>
          <a:xfrm>
            <a:off x="4385825" y="2331325"/>
            <a:ext cx="116700" cy="1369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79" name="Google Shape;879;p94"/>
          <p:cNvCxnSpPr>
            <a:stCxn id="878" idx="2"/>
          </p:cNvCxnSpPr>
          <p:nvPr/>
        </p:nvCxnSpPr>
        <p:spPr>
          <a:xfrm flipH="1" rot="10800000">
            <a:off x="4444175" y="2448025"/>
            <a:ext cx="553500" cy="1252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80" name="Google Shape;880;p94"/>
          <p:cNvCxnSpPr>
            <a:stCxn id="878" idx="0"/>
          </p:cNvCxnSpPr>
          <p:nvPr/>
        </p:nvCxnSpPr>
        <p:spPr>
          <a:xfrm>
            <a:off x="4444175" y="2331325"/>
            <a:ext cx="539100" cy="1384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81" name="Google Shape;881;p94"/>
          <p:cNvSpPr/>
          <p:nvPr/>
        </p:nvSpPr>
        <p:spPr>
          <a:xfrm>
            <a:off x="5015650" y="2331325"/>
            <a:ext cx="116700" cy="1369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2" name="Google Shape;882;p94"/>
          <p:cNvSpPr/>
          <p:nvPr/>
        </p:nvSpPr>
        <p:spPr>
          <a:xfrm>
            <a:off x="5605025" y="2331325"/>
            <a:ext cx="116700" cy="1369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83" name="Google Shape;883;p94"/>
          <p:cNvCxnSpPr>
            <a:stCxn id="882" idx="2"/>
          </p:cNvCxnSpPr>
          <p:nvPr/>
        </p:nvCxnSpPr>
        <p:spPr>
          <a:xfrm flipH="1" rot="10800000">
            <a:off x="5663375" y="2448025"/>
            <a:ext cx="553500" cy="1252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84" name="Google Shape;884;p94"/>
          <p:cNvCxnSpPr>
            <a:stCxn id="882" idx="0"/>
          </p:cNvCxnSpPr>
          <p:nvPr/>
        </p:nvCxnSpPr>
        <p:spPr>
          <a:xfrm>
            <a:off x="5663375" y="2331325"/>
            <a:ext cx="539100" cy="1384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85" name="Google Shape;885;p94"/>
          <p:cNvSpPr/>
          <p:nvPr/>
        </p:nvSpPr>
        <p:spPr>
          <a:xfrm>
            <a:off x="6234850" y="2331325"/>
            <a:ext cx="116700" cy="1369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6" name="Google Shape;886;p94"/>
          <p:cNvSpPr txBox="1"/>
          <p:nvPr/>
        </p:nvSpPr>
        <p:spPr>
          <a:xfrm>
            <a:off x="4510575" y="3748050"/>
            <a:ext cx="393600" cy="3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64</a:t>
            </a:r>
            <a:endParaRPr/>
          </a:p>
        </p:txBody>
      </p:sp>
      <p:sp>
        <p:nvSpPr>
          <p:cNvPr id="887" name="Google Shape;887;p94"/>
          <p:cNvSpPr txBox="1"/>
          <p:nvPr/>
        </p:nvSpPr>
        <p:spPr>
          <a:xfrm>
            <a:off x="5805975" y="3748050"/>
            <a:ext cx="393600" cy="3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p9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Tutorials</a:t>
            </a:r>
            <a:endParaRPr/>
          </a:p>
        </p:txBody>
      </p:sp>
      <p:sp>
        <p:nvSpPr>
          <p:cNvPr id="893" name="Google Shape;893;p9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894" name="Google Shape;894;p95"/>
          <p:cNvSpPr/>
          <p:nvPr/>
        </p:nvSpPr>
        <p:spPr>
          <a:xfrm>
            <a:off x="466275" y="1330725"/>
            <a:ext cx="189300" cy="1661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5" name="Google Shape;895;p95"/>
          <p:cNvSpPr txBox="1"/>
          <p:nvPr/>
        </p:nvSpPr>
        <p:spPr>
          <a:xfrm>
            <a:off x="433775" y="3048650"/>
            <a:ext cx="247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</a:t>
            </a:r>
            <a:endParaRPr/>
          </a:p>
        </p:txBody>
      </p:sp>
      <p:cxnSp>
        <p:nvCxnSpPr>
          <p:cNvPr id="896" name="Google Shape;896;p95"/>
          <p:cNvCxnSpPr/>
          <p:nvPr/>
        </p:nvCxnSpPr>
        <p:spPr>
          <a:xfrm flipH="1">
            <a:off x="932700" y="1384225"/>
            <a:ext cx="14400" cy="1617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97" name="Google Shape;897;p95"/>
          <p:cNvSpPr txBox="1"/>
          <p:nvPr/>
        </p:nvSpPr>
        <p:spPr>
          <a:xfrm>
            <a:off x="815975" y="3048650"/>
            <a:ext cx="495300" cy="3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2,2</a:t>
            </a:r>
            <a:endParaRPr/>
          </a:p>
        </p:txBody>
      </p:sp>
      <p:sp>
        <p:nvSpPr>
          <p:cNvPr id="898" name="Google Shape;898;p95"/>
          <p:cNvSpPr/>
          <p:nvPr/>
        </p:nvSpPr>
        <p:spPr>
          <a:xfrm>
            <a:off x="2229325" y="1238525"/>
            <a:ext cx="6603000" cy="655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4558D"/>
                </a:solidFill>
                <a:highlight>
                  <a:srgbClr val="FFFFFF"/>
                </a:highlight>
              </a:rPr>
              <a:t>self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</a:rPr>
              <a:t>.conv1 = nn.Conv2d(</a:t>
            </a:r>
            <a:r>
              <a:rPr lang="en" sz="1200">
                <a:solidFill>
                  <a:srgbClr val="660099"/>
                </a:solidFill>
                <a:highlight>
                  <a:srgbClr val="FFFFFF"/>
                </a:highlight>
              </a:rPr>
              <a:t>in_channels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</a:rPr>
              <a:t>=3, </a:t>
            </a:r>
            <a:r>
              <a:rPr lang="en" sz="1200">
                <a:solidFill>
                  <a:srgbClr val="660099"/>
                </a:solidFill>
                <a:highlight>
                  <a:srgbClr val="FFFFFF"/>
                </a:highlight>
              </a:rPr>
              <a:t>out_channels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</a:rPr>
              <a:t>=6, </a:t>
            </a:r>
            <a:r>
              <a:rPr lang="en" sz="1200">
                <a:solidFill>
                  <a:srgbClr val="660099"/>
                </a:solidFill>
                <a:highlight>
                  <a:srgbClr val="FFFFFF"/>
                </a:highlight>
              </a:rPr>
              <a:t>kernel_size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</a:rPr>
              <a:t>=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</a:rPr>
              <a:t>3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</a:rPr>
              <a:t>, </a:t>
            </a:r>
            <a:r>
              <a:rPr lang="en" sz="1200">
                <a:solidFill>
                  <a:srgbClr val="660099"/>
                </a:solidFill>
                <a:highlight>
                  <a:srgbClr val="FFFFFF"/>
                </a:highlight>
              </a:rPr>
              <a:t>padding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</a:rPr>
              <a:t>=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</a:rPr>
              <a:t>, </a:t>
            </a:r>
            <a:r>
              <a:rPr lang="en" sz="1200">
                <a:solidFill>
                  <a:srgbClr val="660099"/>
                </a:solidFill>
                <a:highlight>
                  <a:srgbClr val="FFFFFF"/>
                </a:highlight>
              </a:rPr>
              <a:t>bias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</a:rPr>
              <a:t>=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</a:rPr>
              <a:t>False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</a:rPr>
              <a:t>)</a:t>
            </a:r>
            <a:endParaRPr/>
          </a:p>
        </p:txBody>
      </p:sp>
      <p:sp>
        <p:nvSpPr>
          <p:cNvPr id="899" name="Google Shape;899;p95"/>
          <p:cNvSpPr/>
          <p:nvPr/>
        </p:nvSpPr>
        <p:spPr>
          <a:xfrm>
            <a:off x="2229325" y="2115125"/>
            <a:ext cx="6603000" cy="45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4558D"/>
                </a:solidFill>
                <a:highlight>
                  <a:srgbClr val="FFFFFF"/>
                </a:highlight>
              </a:rPr>
              <a:t>self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</a:rPr>
              <a:t>.pool1 = nn.MaxPool2d(</a:t>
            </a:r>
            <a:r>
              <a:rPr lang="en" sz="1200">
                <a:solidFill>
                  <a:srgbClr val="660099"/>
                </a:solidFill>
                <a:highlight>
                  <a:srgbClr val="FFFFFF"/>
                </a:highlight>
              </a:rPr>
              <a:t>kernel_size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</a:rPr>
              <a:t>=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</a:rPr>
              <a:t>2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</a:rPr>
              <a:t>, </a:t>
            </a:r>
            <a:r>
              <a:rPr lang="en" sz="1200">
                <a:solidFill>
                  <a:srgbClr val="660099"/>
                </a:solidFill>
                <a:highlight>
                  <a:srgbClr val="FFFFFF"/>
                </a:highlight>
              </a:rPr>
              <a:t>stride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</a:rPr>
              <a:t>=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</a:rPr>
              <a:t>2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</a:rPr>
              <a:t>)</a:t>
            </a:r>
            <a:endParaRPr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3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p9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Tutorials</a:t>
            </a:r>
            <a:endParaRPr/>
          </a:p>
        </p:txBody>
      </p:sp>
      <p:sp>
        <p:nvSpPr>
          <p:cNvPr id="905" name="Google Shape;905;p9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Image Classification</a:t>
            </a:r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9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p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Things we could not cover</a:t>
            </a:r>
            <a:endParaRPr/>
          </a:p>
        </p:txBody>
      </p:sp>
      <p:sp>
        <p:nvSpPr>
          <p:cNvPr id="911" name="Google Shape;911;p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Recurrent Neural Networks (RNNs)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32"/>
          <p:cNvPicPr preferRelativeResize="0"/>
          <p:nvPr/>
        </p:nvPicPr>
        <p:blipFill rotWithShape="1">
          <a:blip r:embed="rId3">
            <a:alphaModFix/>
          </a:blip>
          <a:srcRect b="43011" l="41987" r="41361" t="17189"/>
          <a:stretch/>
        </p:blipFill>
        <p:spPr>
          <a:xfrm>
            <a:off x="2946347" y="899200"/>
            <a:ext cx="1522574" cy="2047151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32"/>
          <p:cNvSpPr txBox="1"/>
          <p:nvPr/>
        </p:nvSpPr>
        <p:spPr>
          <a:xfrm>
            <a:off x="189025" y="107792"/>
            <a:ext cx="4090800" cy="3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1125">
            <a:noAutofit/>
          </a:bodyPr>
          <a:lstStyle/>
          <a:p>
            <a: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3333B2"/>
                </a:solidFill>
                <a:latin typeface="Arial"/>
                <a:ea typeface="Arial"/>
                <a:cs typeface="Arial"/>
                <a:sym typeface="Arial"/>
              </a:rPr>
              <a:t>Distance Between Images ?</a:t>
            </a:r>
            <a:endParaRPr sz="25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8" name="Google Shape;218;p32"/>
          <p:cNvPicPr preferRelativeResize="0"/>
          <p:nvPr/>
        </p:nvPicPr>
        <p:blipFill rotWithShape="1">
          <a:blip r:embed="rId4">
            <a:alphaModFix/>
          </a:blip>
          <a:srcRect b="20795" l="17710" r="31702" t="58404"/>
          <a:stretch/>
        </p:blipFill>
        <p:spPr>
          <a:xfrm>
            <a:off x="618850" y="2960275"/>
            <a:ext cx="5089699" cy="1177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32"/>
          <p:cNvPicPr preferRelativeResize="0"/>
          <p:nvPr/>
        </p:nvPicPr>
        <p:blipFill rotWithShape="1">
          <a:blip r:embed="rId5">
            <a:alphaModFix/>
          </a:blip>
          <a:srcRect b="5694" l="16744" r="44905" t="76609"/>
          <a:stretch/>
        </p:blipFill>
        <p:spPr>
          <a:xfrm>
            <a:off x="542650" y="4071150"/>
            <a:ext cx="3850075" cy="9992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3"/>
          <p:cNvSpPr txBox="1"/>
          <p:nvPr>
            <p:ph type="title"/>
          </p:nvPr>
        </p:nvSpPr>
        <p:spPr>
          <a:xfrm>
            <a:off x="189025" y="107792"/>
            <a:ext cx="3263400" cy="3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1125">
            <a:no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3333B2"/>
                </a:solidFill>
                <a:latin typeface="Arial"/>
                <a:ea typeface="Arial"/>
                <a:cs typeface="Arial"/>
                <a:sym typeface="Arial"/>
              </a:rPr>
              <a:t>Two Closest images ?</a:t>
            </a:r>
            <a:endParaRPr sz="25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p33"/>
          <p:cNvSpPr/>
          <p:nvPr/>
        </p:nvSpPr>
        <p:spPr>
          <a:xfrm>
            <a:off x="3027596" y="569433"/>
            <a:ext cx="3084600" cy="34641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300"/>
          </a:p>
        </p:txBody>
      </p:sp>
      <p:sp>
        <p:nvSpPr>
          <p:cNvPr id="226" name="Google Shape;226;p33"/>
          <p:cNvSpPr txBox="1"/>
          <p:nvPr/>
        </p:nvSpPr>
        <p:spPr>
          <a:xfrm>
            <a:off x="119850" y="4177325"/>
            <a:ext cx="9024300" cy="9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1900">
            <a:noAutofit/>
          </a:bodyPr>
          <a:lstStyle/>
          <a:p>
            <a:pPr indent="0" lvl="0" marL="25400" marR="4445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Based on SSD, Kitten images are further apart!</a:t>
            </a:r>
            <a:endParaRPr/>
          </a:p>
          <a:p>
            <a:pPr indent="0" lvl="0" marL="25400" marR="4445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Euclidean space not suitable in most cases for images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25400" marR="12700" rtl="0" algn="l">
              <a:lnSpc>
                <a:spcPct val="12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Better representation ? what manifold do the images lie ?  Better metric “distance”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aster CC ETH Zürich">
  <a:themeElements>
    <a:clrScheme name="ETH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0335B"/>
      </a:accent1>
      <a:accent2>
        <a:srgbClr val="005091"/>
      </a:accent2>
      <a:accent3>
        <a:srgbClr val="7FA7C8"/>
      </a:accent3>
      <a:accent4>
        <a:srgbClr val="BFD3E3"/>
      </a:accent4>
      <a:accent5>
        <a:srgbClr val="F5A858"/>
      </a:accent5>
      <a:accent6>
        <a:srgbClr val="7A4A60"/>
      </a:accent6>
      <a:hlink>
        <a:srgbClr val="52ADE7"/>
      </a:hlink>
      <a:folHlink>
        <a:srgbClr val="C7E4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BE4C4C"/>
      </a:lt2>
      <a:accent1>
        <a:srgbClr val="7FA7C8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